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61" r:id="rId3"/>
    <p:sldId id="262" r:id="rId4"/>
    <p:sldId id="268" r:id="rId5"/>
    <p:sldId id="264" r:id="rId6"/>
    <p:sldId id="259" r:id="rId7"/>
    <p:sldId id="269" r:id="rId8"/>
    <p:sldId id="260" r:id="rId9"/>
    <p:sldId id="308" r:id="rId10"/>
    <p:sldId id="275" r:id="rId11"/>
    <p:sldId id="270" r:id="rId12"/>
    <p:sldId id="293" r:id="rId13"/>
    <p:sldId id="294" r:id="rId14"/>
    <p:sldId id="306" r:id="rId15"/>
    <p:sldId id="274" r:id="rId16"/>
    <p:sldId id="295" r:id="rId17"/>
    <p:sldId id="296" r:id="rId18"/>
    <p:sldId id="278" r:id="rId19"/>
    <p:sldId id="289" r:id="rId20"/>
    <p:sldId id="279" r:id="rId21"/>
    <p:sldId id="280" r:id="rId22"/>
    <p:sldId id="297" r:id="rId23"/>
    <p:sldId id="298" r:id="rId24"/>
    <p:sldId id="299" r:id="rId25"/>
    <p:sldId id="307" r:id="rId26"/>
    <p:sldId id="300" r:id="rId27"/>
    <p:sldId id="301" r:id="rId28"/>
    <p:sldId id="302" r:id="rId29"/>
    <p:sldId id="303" r:id="rId30"/>
    <p:sldId id="290" r:id="rId31"/>
    <p:sldId id="305" r:id="rId32"/>
    <p:sldId id="304" r:id="rId33"/>
    <p:sldId id="256" r:id="rId34"/>
    <p:sldId id="291" r:id="rId35"/>
    <p:sldId id="292" r:id="rId36"/>
    <p:sldId id="265" r:id="rId37"/>
    <p:sldId id="30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76">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2078" autoAdjust="0"/>
  </p:normalViewPr>
  <p:slideViewPr>
    <p:cSldViewPr snapToObjects="1">
      <p:cViewPr varScale="1">
        <p:scale>
          <a:sx n="74" d="100"/>
          <a:sy n="74" d="100"/>
        </p:scale>
        <p:origin x="56" y="1004"/>
      </p:cViewPr>
      <p:guideLst>
        <p:guide orient="horz" pos="2160"/>
        <p:guide pos="2976"/>
        <p:guide pos="28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0D057-5B76-C648-836B-54EA5EEBDC9D}" type="datetimeFigureOut">
              <a:rPr lang="en-US" smtClean="0"/>
              <a:t>12/17/2018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D15F68-D369-A940-A045-5C5C3E7A118C}" type="slidenum">
              <a:rPr lang="en-US" smtClean="0"/>
              <a:t>‹#›</a:t>
            </a:fld>
            <a:endParaRPr lang="en-US"/>
          </a:p>
        </p:txBody>
      </p:sp>
    </p:spTree>
    <p:extLst>
      <p:ext uri="{BB962C8B-B14F-4D97-AF65-F5344CB8AC3E}">
        <p14:creationId xmlns:p14="http://schemas.microsoft.com/office/powerpoint/2010/main" val="3021528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1.1 Direct and indirect interactions between climate and health – in part</a:t>
            </a:r>
          </a:p>
          <a:p>
            <a:r>
              <a:rPr lang="en-US" sz="1200" dirty="0">
                <a:latin typeface="Times New Roman"/>
                <a:cs typeface="Times New Roman"/>
              </a:rPr>
              <a:t>mediated by socio-economic effects.</a:t>
            </a:r>
          </a:p>
          <a:p>
            <a:endParaRPr lang="en-US" sz="1200" dirty="0">
              <a:latin typeface="Times New Roman"/>
              <a:cs typeface="Times New Roman"/>
            </a:endParaRPr>
          </a:p>
          <a:p>
            <a:pPr>
              <a:defRPr/>
            </a:pPr>
            <a:r>
              <a:rPr lang="en-GB" sz="1200" dirty="0">
                <a:latin typeface="Times New Roman"/>
                <a:cs typeface="Times New Roman"/>
              </a:rPr>
              <a:t>Madeleine C. Thomson,</a:t>
            </a:r>
            <a:r>
              <a:rPr lang="en-GB" sz="1200" baseline="30000" dirty="0">
                <a:latin typeface="Times New Roman"/>
                <a:cs typeface="Times New Roman"/>
              </a:rPr>
              <a:t> </a:t>
            </a:r>
            <a:r>
              <a:rPr lang="en-US" sz="1200" dirty="0">
                <a:latin typeface="Times New Roman"/>
                <a:cs typeface="Times New Roman"/>
              </a:rPr>
              <a:t>Tamer </a:t>
            </a:r>
            <a:r>
              <a:rPr lang="en-US" sz="1200" dirty="0" err="1">
                <a:latin typeface="Times New Roman"/>
                <a:cs typeface="Times New Roman"/>
              </a:rPr>
              <a:t>Samer</a:t>
            </a:r>
            <a:r>
              <a:rPr lang="en-US" sz="1200" dirty="0">
                <a:latin typeface="Times New Roman"/>
                <a:cs typeface="Times New Roman"/>
              </a:rPr>
              <a:t> Rabie, </a:t>
            </a:r>
            <a:r>
              <a:rPr lang="en-GB" sz="1200" dirty="0">
                <a:latin typeface="Times New Roman"/>
                <a:cs typeface="Times New Roman"/>
              </a:rPr>
              <a:t>Joy </a:t>
            </a:r>
            <a:r>
              <a:rPr lang="en-GB" sz="1200" dirty="0" err="1">
                <a:latin typeface="Times New Roman"/>
                <a:cs typeface="Times New Roman"/>
              </a:rPr>
              <a:t>Shumake</a:t>
            </a:r>
            <a:r>
              <a:rPr lang="en-GB" sz="1200" dirty="0">
                <a:latin typeface="Times New Roman"/>
                <a:cs typeface="Times New Roman"/>
              </a:rPr>
              <a:t>-Guillemot</a:t>
            </a:r>
            <a:r>
              <a:rPr lang="en-US" sz="1200" dirty="0">
                <a:latin typeface="Times New Roman"/>
                <a:cs typeface="Times New Roman"/>
              </a:rPr>
              <a:t>, John McDermott, Wilmot James and </a:t>
            </a:r>
            <a:r>
              <a:rPr lang="en-US" sz="1200" dirty="0" err="1">
                <a:latin typeface="Times New Roman"/>
                <a:cs typeface="Times New Roman"/>
              </a:rPr>
              <a:t>Chadia</a:t>
            </a:r>
            <a:r>
              <a:rPr lang="en-US" sz="1200" dirty="0">
                <a:latin typeface="Times New Roman"/>
                <a:cs typeface="Times New Roman"/>
              </a:rPr>
              <a:t> </a:t>
            </a:r>
            <a:r>
              <a:rPr lang="en-US" sz="1200" dirty="0" err="1">
                <a:latin typeface="Times New Roman"/>
                <a:cs typeface="Times New Roman"/>
              </a:rPr>
              <a:t>Wannous</a:t>
            </a:r>
            <a:r>
              <a:rPr lang="en-US" sz="1200" dirty="0">
                <a:latin typeface="Times New Roman"/>
                <a:cs typeface="Times New Roman"/>
              </a:rPr>
              <a:t> (2019) Chapter 1: Health priorities, and emerging policy congruence in the Sustainable Development Goals.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1</a:t>
            </a:fld>
            <a:endParaRPr lang="en-US"/>
          </a:p>
        </p:txBody>
      </p:sp>
    </p:spTree>
    <p:extLst>
      <p:ext uri="{BB962C8B-B14F-4D97-AF65-F5344CB8AC3E}">
        <p14:creationId xmlns:p14="http://schemas.microsoft.com/office/powerpoint/2010/main" val="75773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4.2 Concentration of airborne bacteria in relation to humidity in Mali</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10</a:t>
            </a:fld>
            <a:endParaRPr lang="en-US"/>
          </a:p>
        </p:txBody>
      </p:sp>
    </p:spTree>
    <p:extLst>
      <p:ext uri="{BB962C8B-B14F-4D97-AF65-F5344CB8AC3E}">
        <p14:creationId xmlns:p14="http://schemas.microsoft.com/office/powerpoint/2010/main" val="59712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4.3 Hourly temperature (T; teal line), dewpoint temperature (Td; dashed line) and relative humidity (RH; orange line) in Tucson, AZ, for 4 and 5 February 2018. The times of sunrise, high noon, and sunset are shown by the symbols and thin vertical lines. The correlation between the temperature and the relative humidity is -0.97.</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98A721A1-D551-4131-A737-4270928B8171}" type="slidenum">
              <a:rPr lang="en-US" smtClean="0"/>
              <a:t>11</a:t>
            </a:fld>
            <a:endParaRPr lang="en-US"/>
          </a:p>
        </p:txBody>
      </p:sp>
    </p:spTree>
    <p:extLst>
      <p:ext uri="{BB962C8B-B14F-4D97-AF65-F5344CB8AC3E}">
        <p14:creationId xmlns:p14="http://schemas.microsoft.com/office/powerpoint/2010/main" val="150215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4.4 Locations of monsoon regions, as defined by areas that receive at least 70% of their annual rainfall during May – September  (Southern  Hemisphere [SH] winter / Northern Hemisphere [NH] summer) or  November–March (SH summer / NH winter). The monsoons are  labelled by the season in which the winds bring rain. (Data source:  ECMWF Interim Reanalysis, for January 1981–March 2010; (Dee et al. 2011) )</a:t>
            </a:r>
          </a:p>
          <a:p>
            <a:endParaRPr lang="en-US" sz="1200" dirty="0">
              <a:latin typeface="Times New Roman"/>
              <a:cs typeface="Times New Roman"/>
            </a:endParaRPr>
          </a:p>
          <a:p>
            <a:r>
              <a:rPr lang="en-US" sz="1200" dirty="0">
                <a:latin typeface="Times New Roman"/>
                <a:cs typeface="Times New Roman"/>
              </a:rPr>
              <a:t>Simon Mason, Chapter 4 Climate Basics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12</a:t>
            </a:fld>
            <a:endParaRPr lang="en-US"/>
          </a:p>
        </p:txBody>
      </p:sp>
    </p:spTree>
    <p:extLst>
      <p:ext uri="{BB962C8B-B14F-4D97-AF65-F5344CB8AC3E}">
        <p14:creationId xmlns:p14="http://schemas.microsoft.com/office/powerpoint/2010/main" val="416575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4.5 Global distribution of tropical cyclone tracks, 1991 – 2010. (Data source: International Best Track Archive for Climate Stewardship (</a:t>
            </a:r>
            <a:r>
              <a:rPr lang="en-US" dirty="0" err="1"/>
              <a:t>IBTrACS</a:t>
            </a:r>
            <a:r>
              <a:rPr lang="en-US" dirty="0"/>
              <a:t>) version 3.)</a:t>
            </a:r>
          </a:p>
          <a:p>
            <a:endParaRPr lang="en-US" sz="1200" dirty="0">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a:t>
            </a:r>
            <a:r>
              <a:rPr lang="en-US" sz="1200" dirty="0" err="1">
                <a:latin typeface="Times New Roman" panose="02020603050405020304" pitchFamily="18" charset="0"/>
                <a:cs typeface="Times New Roman" panose="02020603050405020304" pitchFamily="18" charset="0"/>
              </a:rPr>
              <a:t>Routledge</a:t>
            </a:r>
            <a:r>
              <a:rPr lang="en-US" sz="1200" dirty="0">
                <a:latin typeface="Times New Roman" panose="02020603050405020304" pitchFamily="18" charset="0"/>
                <a:cs typeface="Times New Roman" panose="02020603050405020304" pitchFamily="18" charset="0"/>
              </a:rPr>
              <a:t>,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13</a:t>
            </a:fld>
            <a:endParaRPr lang="en-US"/>
          </a:p>
        </p:txBody>
      </p:sp>
    </p:spTree>
    <p:extLst>
      <p:ext uri="{BB962C8B-B14F-4D97-AF65-F5344CB8AC3E}">
        <p14:creationId xmlns:p14="http://schemas.microsoft.com/office/powerpoint/2010/main" val="192539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4.6 Typical structure of a mature extratropical cyclone. The arrows indicate the near-surface wind direction, and the near-concentric circles represent lines of equal air pressure, with “L” indicating lowest air pressure in the </a:t>
            </a:r>
            <a:r>
              <a:rPr lang="en-US" dirty="0" err="1"/>
              <a:t>centre</a:t>
            </a:r>
            <a:r>
              <a:rPr lang="en-US" dirty="0"/>
              <a:t>. The shading indicates areas of rainfall and the thick lines indicate the fronts (the bobbled line is the warm front, and the pointed line is the cold front). North is marked by the crossed arrow.</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a:t>
            </a:r>
            <a:r>
              <a:rPr lang="en-US" sz="1200" dirty="0" err="1">
                <a:latin typeface="Times New Roman" panose="02020603050405020304" pitchFamily="18" charset="0"/>
                <a:cs typeface="Times New Roman" panose="02020603050405020304" pitchFamily="18" charset="0"/>
              </a:rPr>
              <a:t>Routledge</a:t>
            </a:r>
            <a:r>
              <a:rPr lang="en-US" sz="1200" dirty="0">
                <a:latin typeface="Times New Roman" panose="02020603050405020304" pitchFamily="18" charset="0"/>
                <a:cs typeface="Times New Roman" panose="02020603050405020304" pitchFamily="18" charset="0"/>
              </a:rPr>
              <a:t>,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14</a:t>
            </a:fld>
            <a:endParaRPr lang="en-US"/>
          </a:p>
        </p:txBody>
      </p:sp>
    </p:spTree>
    <p:extLst>
      <p:ext uri="{BB962C8B-B14F-4D97-AF65-F5344CB8AC3E}">
        <p14:creationId xmlns:p14="http://schemas.microsoft.com/office/powerpoint/2010/main" val="2373656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4.7 Frequency distributions of daily (left) and monthly (right) rainfall accumulations for Barbados for the wet season (August – November) 1981 - 2010. The dotted vertical lines on the right diagram indicate the lower and upper terciles and the corresponding categories, and the solid curve indicates a gamma distribution fit to the data.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15</a:t>
            </a:fld>
            <a:endParaRPr lang="en-US"/>
          </a:p>
        </p:txBody>
      </p:sp>
    </p:spTree>
    <p:extLst>
      <p:ext uri="{BB962C8B-B14F-4D97-AF65-F5344CB8AC3E}">
        <p14:creationId xmlns:p14="http://schemas.microsoft.com/office/powerpoint/2010/main" val="218232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 5.1: Average temperatures for January (top) and July (bottom) 1981 – 2010. Data source: ECMWF Interim Reanalysis, for 1981 – 2010 (Dee et al. 2011).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a:t>
            </a:r>
            <a:r>
              <a:rPr lang="en-US" sz="1200" dirty="0" err="1">
                <a:latin typeface="Times New Roman" panose="02020603050405020304" pitchFamily="18" charset="0"/>
                <a:cs typeface="Times New Roman" panose="02020603050405020304" pitchFamily="18" charset="0"/>
              </a:rPr>
              <a:t>Routledge</a:t>
            </a:r>
            <a:r>
              <a:rPr lang="en-US" sz="1200" dirty="0">
                <a:latin typeface="Times New Roman" panose="02020603050405020304" pitchFamily="18" charset="0"/>
                <a:cs typeface="Times New Roman" panose="02020603050405020304" pitchFamily="18" charset="0"/>
              </a:rPr>
              <a:t>,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16</a:t>
            </a:fld>
            <a:endParaRPr lang="en-US"/>
          </a:p>
        </p:txBody>
      </p:sp>
    </p:spTree>
    <p:extLst>
      <p:ext uri="{BB962C8B-B14F-4D97-AF65-F5344CB8AC3E}">
        <p14:creationId xmlns:p14="http://schemas.microsoft.com/office/powerpoint/2010/main" val="604332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Figure 5.2: Average rainfall for January (top) and July (bottom) 1981 – 2010. Data source: ECMWF Interim Reanalysis, for 1981 – 2010 (Dee et al. 2011).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a:t>
            </a:r>
            <a:r>
              <a:rPr lang="en-US" sz="1200" dirty="0" err="1">
                <a:latin typeface="Times New Roman" panose="02020603050405020304" pitchFamily="18" charset="0"/>
                <a:cs typeface="Times New Roman" panose="02020603050405020304" pitchFamily="18" charset="0"/>
              </a:rPr>
              <a:t>Routledge</a:t>
            </a:r>
            <a:r>
              <a:rPr lang="en-US" sz="1200" dirty="0">
                <a:latin typeface="Times New Roman" panose="02020603050405020304" pitchFamily="18" charset="0"/>
                <a:cs typeface="Times New Roman" panose="02020603050405020304" pitchFamily="18" charset="0"/>
              </a:rPr>
              <a:t>,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17</a:t>
            </a:fld>
            <a:endParaRPr lang="en-US"/>
          </a:p>
        </p:txBody>
      </p:sp>
    </p:spTree>
    <p:extLst>
      <p:ext uri="{BB962C8B-B14F-4D97-AF65-F5344CB8AC3E}">
        <p14:creationId xmlns:p14="http://schemas.microsoft.com/office/powerpoint/2010/main" val="753549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Times New Roman" panose="02020603050405020304" pitchFamily="18" charset="0"/>
                <a:cs typeface="Times New Roman" panose="02020603050405020304" pitchFamily="18" charset="0"/>
              </a:rPr>
              <a:t>Figure 5.3: Temperature as a function of altitude over Brookhaven, NY, at 08h00 local time on 3 August 2017 (Data source: https://ruc.noaa.gov/raobs/).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18</a:t>
            </a:fld>
            <a:endParaRPr lang="en-US"/>
          </a:p>
        </p:txBody>
      </p:sp>
    </p:spTree>
    <p:extLst>
      <p:ext uri="{BB962C8B-B14F-4D97-AF65-F5344CB8AC3E}">
        <p14:creationId xmlns:p14="http://schemas.microsoft.com/office/powerpoint/2010/main" val="1595505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defRPr/>
            </a:pPr>
            <a:r>
              <a:rPr lang="en-US" sz="800" dirty="0">
                <a:solidFill>
                  <a:prstClr val="black"/>
                </a:solidFill>
                <a:latin typeface="Times New Roman" panose="02020603050405020304" pitchFamily="18" charset="0"/>
                <a:cs typeface="Times New Roman" panose="02020603050405020304" pitchFamily="18" charset="0"/>
              </a:rPr>
              <a:t>Figure 5.4  Climatological (1981–2010) monthly average minimum  temperature (°C) as a function of elevation for 18 stations in the Ethiopian Highlands (locations shown in insert). Points indicate the lowest climatological monthly minimum temperature during the calendar year, with the solid line showing a least squares linear fit and dashed lines indicating the 95% confidence limits for  predicted values</a:t>
            </a:r>
          </a:p>
          <a:p>
            <a:pPr marL="0" lvl="1">
              <a:defRPr/>
            </a:pPr>
            <a:endParaRPr lang="en-US" sz="800" dirty="0">
              <a:solidFill>
                <a:prstClr val="black"/>
              </a:solidFill>
              <a:latin typeface="Times New Roman" panose="02020603050405020304" pitchFamily="18" charset="0"/>
              <a:cs typeface="Times New Roman" panose="02020603050405020304" pitchFamily="18" charset="0"/>
            </a:endParaRPr>
          </a:p>
          <a:p>
            <a:pPr marL="0" lvl="1">
              <a:defRPr/>
            </a:pPr>
            <a:r>
              <a:rPr lang="en-US" sz="800" dirty="0">
                <a:solidFill>
                  <a:prstClr val="black"/>
                </a:solidFill>
                <a:latin typeface="Times New Roman" panose="02020603050405020304" pitchFamily="18" charset="0"/>
                <a:cs typeface="Times New Roman" panose="02020603050405020304" pitchFamily="18" charset="0"/>
              </a:rPr>
              <a:t>Simon Mason, </a:t>
            </a:r>
            <a:r>
              <a:rPr lang="en-US" sz="800" dirty="0" err="1">
                <a:solidFill>
                  <a:prstClr val="black"/>
                </a:solidFill>
                <a:latin typeface="Times New Roman" panose="02020603050405020304" pitchFamily="18" charset="0"/>
                <a:cs typeface="Times New Roman" panose="02020603050405020304" pitchFamily="18" charset="0"/>
              </a:rPr>
              <a:t>Ángel</a:t>
            </a:r>
            <a:r>
              <a:rPr lang="en-US" sz="800" dirty="0">
                <a:solidFill>
                  <a:prstClr val="black"/>
                </a:solidFill>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19</a:t>
            </a:fld>
            <a:endParaRPr lang="en-US"/>
          </a:p>
        </p:txBody>
      </p:sp>
    </p:spTree>
    <p:extLst>
      <p:ext uri="{BB962C8B-B14F-4D97-AF65-F5344CB8AC3E}">
        <p14:creationId xmlns:p14="http://schemas.microsoft.com/office/powerpoint/2010/main" val="404404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2.1. Basic, underlying and immediate causes of nutrition outcomes adapted from</a:t>
            </a:r>
          </a:p>
          <a:p>
            <a:r>
              <a:rPr lang="en-US" sz="1200" dirty="0">
                <a:latin typeface="Times New Roman"/>
                <a:cs typeface="Times New Roman"/>
              </a:rPr>
              <a:t>UNICEF (UNICEF 2013)</a:t>
            </a:r>
          </a:p>
          <a:p>
            <a:endParaRPr lang="en-US" sz="1200" dirty="0">
              <a:latin typeface="Times New Roman"/>
              <a:cs typeface="Times New Roman"/>
            </a:endParaRPr>
          </a:p>
          <a:p>
            <a:pPr>
              <a:defRPr/>
            </a:pPr>
            <a:r>
              <a:rPr lang="en-US" sz="1200" dirty="0">
                <a:latin typeface="Times New Roman"/>
                <a:cs typeface="Times New Roman"/>
              </a:rPr>
              <a:t>Madeleine Thomson (2019). Chapter 2: Climate Impacts on Disasters, Infectious Diseases and Nutrition   In “Climate Information for Public Health Action”, Eds. Thomson, M.C. &amp; Mason, S.J. Routledge, London, UK</a:t>
            </a:r>
          </a:p>
          <a:p>
            <a:endParaRPr lang="en-US" sz="1200" dirty="0">
              <a:latin typeface="Times New Roman"/>
              <a:cs typeface="Times New Roman"/>
            </a:endParaRPr>
          </a:p>
        </p:txBody>
      </p:sp>
      <p:sp>
        <p:nvSpPr>
          <p:cNvPr id="4" name="Slide Number Placeholder 3"/>
          <p:cNvSpPr>
            <a:spLocks noGrp="1"/>
          </p:cNvSpPr>
          <p:nvPr>
            <p:ph type="sldNum" sz="quarter" idx="10"/>
          </p:nvPr>
        </p:nvSpPr>
        <p:spPr/>
        <p:txBody>
          <a:bodyPr/>
          <a:lstStyle/>
          <a:p>
            <a:fld id="{2CD15F68-D369-A940-A045-5C5C3E7A118C}" type="slidenum">
              <a:rPr lang="en-US" smtClean="0"/>
              <a:t>2</a:t>
            </a:fld>
            <a:endParaRPr lang="en-US"/>
          </a:p>
        </p:txBody>
      </p:sp>
    </p:spTree>
    <p:extLst>
      <p:ext uri="{BB962C8B-B14F-4D97-AF65-F5344CB8AC3E}">
        <p14:creationId xmlns:p14="http://schemas.microsoft.com/office/powerpoint/2010/main" val="2859210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Times New Roman" panose="02020603050405020304" pitchFamily="18" charset="0"/>
                <a:cs typeface="Times New Roman" panose="02020603050405020304" pitchFamily="18" charset="0"/>
              </a:rPr>
              <a:t>Figure 5.5 Rainfall (and snow) as a function of latitude (the North Pole is at the top; the South Pole at the bottom).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20</a:t>
            </a:fld>
            <a:endParaRPr lang="en-US"/>
          </a:p>
        </p:txBody>
      </p:sp>
    </p:spTree>
    <p:extLst>
      <p:ext uri="{BB962C8B-B14F-4D97-AF65-F5344CB8AC3E}">
        <p14:creationId xmlns:p14="http://schemas.microsoft.com/office/powerpoint/2010/main" val="422725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5.6 Temperature as a function of latitude (the North Pole is at the top; the South Pole at the bottom). Data source: ECMWF Interim Reanalysis, for 1981 – 2010 (Dee et al. 2011).</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0C18316A-018D-934C-A4E6-FA44A84FA1E9}" type="slidenum">
              <a:rPr lang="en-US" smtClean="0"/>
              <a:t>21</a:t>
            </a:fld>
            <a:endParaRPr lang="en-US"/>
          </a:p>
        </p:txBody>
      </p:sp>
    </p:spTree>
    <p:extLst>
      <p:ext uri="{BB962C8B-B14F-4D97-AF65-F5344CB8AC3E}">
        <p14:creationId xmlns:p14="http://schemas.microsoft.com/office/powerpoint/2010/main" val="119033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5.7 The annual range in temperature, calculated as the difference between the warmest and coldest mean monthly temperature. (Scale is from 0 [black] to 40 [white]. Data source: ECMWF Interim Reanalysis, for 1981 – 2010 (Dee et al. 2011).</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22</a:t>
            </a:fld>
            <a:endParaRPr lang="en-US"/>
          </a:p>
        </p:txBody>
      </p:sp>
    </p:spTree>
    <p:extLst>
      <p:ext uri="{BB962C8B-B14F-4D97-AF65-F5344CB8AC3E}">
        <p14:creationId xmlns:p14="http://schemas.microsoft.com/office/powerpoint/2010/main" val="3353140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5.8 Example of a cold front, occurring on 26 November 2015 over part of the USA. The front lies along the boundary between the warm air to the southeast (light shading), and the cold air to the northwest (dark shading). The 2 m wind speeds and directions are shown by the arrows. Data source: ECMWF Interim Reanalysis, for 1981 – 2010 (Dee et al. 2011).</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23</a:t>
            </a:fld>
            <a:endParaRPr lang="en-US"/>
          </a:p>
        </p:txBody>
      </p:sp>
    </p:spTree>
    <p:extLst>
      <p:ext uri="{BB962C8B-B14F-4D97-AF65-F5344CB8AC3E}">
        <p14:creationId xmlns:p14="http://schemas.microsoft.com/office/powerpoint/2010/main" val="1563819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5.9 Average daily-range in temperature for 1981 – 2010. Data source: ECMWF Interim Reanalysis, for 1981 – 2010 (Dee et al. 2011).</a:t>
            </a:r>
          </a:p>
          <a:p>
            <a:endParaRPr lang="en-US" sz="1200" dirty="0"/>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a:t>
            </a:r>
            <a:r>
              <a:rPr lang="en-US" sz="1200" dirty="0" err="1">
                <a:latin typeface="Times New Roman" panose="02020603050405020304" pitchFamily="18" charset="0"/>
                <a:cs typeface="Times New Roman" panose="02020603050405020304" pitchFamily="18" charset="0"/>
              </a:rPr>
              <a:t>Routledge</a:t>
            </a:r>
            <a:r>
              <a:rPr lang="en-US" sz="1200" dirty="0">
                <a:latin typeface="Times New Roman" panose="02020603050405020304" pitchFamily="18" charset="0"/>
                <a:cs typeface="Times New Roman" panose="02020603050405020304" pitchFamily="18" charset="0"/>
              </a:rPr>
              <a:t>,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24</a:t>
            </a:fld>
            <a:endParaRPr lang="en-US"/>
          </a:p>
        </p:txBody>
      </p:sp>
    </p:spTree>
    <p:extLst>
      <p:ext uri="{BB962C8B-B14F-4D97-AF65-F5344CB8AC3E}">
        <p14:creationId xmlns:p14="http://schemas.microsoft.com/office/powerpoint/2010/main" val="171206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5.10 Illustration of the causes of Earth’s seasons</a:t>
            </a:r>
          </a:p>
          <a:p>
            <a:endParaRPr lang="en-US" sz="1200" dirty="0"/>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25</a:t>
            </a:fld>
            <a:endParaRPr lang="en-US"/>
          </a:p>
        </p:txBody>
      </p:sp>
    </p:spTree>
    <p:extLst>
      <p:ext uri="{BB962C8B-B14F-4D97-AF65-F5344CB8AC3E}">
        <p14:creationId xmlns:p14="http://schemas.microsoft.com/office/powerpoint/2010/main" val="3572089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5.11 Year-to-year (top) and day-to-day (bottom) variability in temperature, as measured by the standard deviation, 1981 - 2010. Data source: ECMWF Interim Reanalysis, for 1981 – 2010 (Dee et al. 2011).</a:t>
            </a:r>
          </a:p>
          <a:p>
            <a:endParaRPr lang="en-US" sz="1200" dirty="0"/>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26</a:t>
            </a:fld>
            <a:endParaRPr lang="en-US"/>
          </a:p>
        </p:txBody>
      </p:sp>
    </p:spTree>
    <p:extLst>
      <p:ext uri="{BB962C8B-B14F-4D97-AF65-F5344CB8AC3E}">
        <p14:creationId xmlns:p14="http://schemas.microsoft.com/office/powerpoint/2010/main" val="188959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5.12 The coefficient of variation of annual rainfall, 1981 – 2010. Data source: ECMWF Interim Reanalysis, for 1981 – 2010 (Dee et al. 2011).</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a:t>
            </a:r>
            <a:r>
              <a:rPr lang="en-US" sz="1200" dirty="0" err="1">
                <a:latin typeface="Times New Roman" panose="02020603050405020304" pitchFamily="18" charset="0"/>
                <a:cs typeface="Times New Roman" panose="02020603050405020304" pitchFamily="18" charset="0"/>
              </a:rPr>
              <a:t>Routledge</a:t>
            </a:r>
            <a:r>
              <a:rPr lang="en-US" sz="1200" dirty="0">
                <a:latin typeface="Times New Roman" panose="02020603050405020304" pitchFamily="18" charset="0"/>
                <a:cs typeface="Times New Roman" panose="02020603050405020304" pitchFamily="18" charset="0"/>
              </a:rPr>
              <a:t>,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27</a:t>
            </a:fld>
            <a:endParaRPr lang="en-US"/>
          </a:p>
        </p:txBody>
      </p:sp>
    </p:spTree>
    <p:extLst>
      <p:ext uri="{BB962C8B-B14F-4D97-AF65-F5344CB8AC3E}">
        <p14:creationId xmlns:p14="http://schemas.microsoft.com/office/powerpoint/2010/main" val="1306703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Figure 5.13 Sea-surface temperatures during (top) a strong El Niño event (Dec 1997 –  Feb 1998), and (bottom) a strong La Niña event (Dec 1998 – Feb 1999). Data source: OISST2(Reynolds et al. 2007).</a:t>
            </a:r>
          </a:p>
          <a:p>
            <a:endParaRPr lang="en-US" sz="1200" dirty="0">
              <a:latin typeface="Times New Roman" panose="02020603050405020304" pitchFamily="18" charset="0"/>
              <a:cs typeface="Times New Roman" panose="02020603050405020304" pitchFamily="18" charset="0"/>
            </a:endParaRPr>
          </a:p>
          <a:p>
            <a:pPr lvl="0">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D15F68-D369-A940-A045-5C5C3E7A118C}" type="slidenum">
              <a:rPr lang="en-US" smtClean="0"/>
              <a:t>28</a:t>
            </a:fld>
            <a:endParaRPr lang="en-US"/>
          </a:p>
        </p:txBody>
      </p:sp>
    </p:spTree>
    <p:extLst>
      <p:ext uri="{BB962C8B-B14F-4D97-AF65-F5344CB8AC3E}">
        <p14:creationId xmlns:p14="http://schemas.microsoft.com/office/powerpoint/2010/main" val="3719234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5.14 Average December – February sea-surface temperatures, 1982 – 2017. The black diamonds indicate the locations of Darwin and Tahiti, which are used in the calculation of the Southern Oscillation Index. Data source: OISST2(Reynolds et al. 2007).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a:t>
            </a:r>
            <a:r>
              <a:rPr lang="en-US" sz="1200" dirty="0" err="1">
                <a:latin typeface="Times New Roman" panose="02020603050405020304" pitchFamily="18" charset="0"/>
                <a:cs typeface="Times New Roman" panose="02020603050405020304" pitchFamily="18" charset="0"/>
              </a:rPr>
              <a:t>Ángel</a:t>
            </a:r>
            <a:r>
              <a:rPr lang="en-US" sz="12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2CD15F68-D369-A940-A045-5C5C3E7A118C}" type="slidenum">
              <a:rPr lang="en-US" smtClean="0"/>
              <a:t>29</a:t>
            </a:fld>
            <a:endParaRPr lang="en-US"/>
          </a:p>
        </p:txBody>
      </p:sp>
    </p:spTree>
    <p:extLst>
      <p:ext uri="{BB962C8B-B14F-4D97-AF65-F5344CB8AC3E}">
        <p14:creationId xmlns:p14="http://schemas.microsoft.com/office/powerpoint/2010/main" val="159608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2.2 Relationships between Climate, Agriculture, Economy, Nutrition and Health in Lower and Middle Income Countries(LMICs).</a:t>
            </a:r>
          </a:p>
          <a:p>
            <a:pPr>
              <a:defRPr/>
            </a:pPr>
            <a:endParaRPr lang="en-US" sz="1200" dirty="0">
              <a:latin typeface="Times New Roman"/>
              <a:cs typeface="Times New Roman"/>
            </a:endParaRPr>
          </a:p>
          <a:p>
            <a:pPr>
              <a:defRPr/>
            </a:pPr>
            <a:r>
              <a:rPr lang="en-US" sz="1200" dirty="0">
                <a:latin typeface="Times New Roman"/>
                <a:cs typeface="Times New Roman"/>
              </a:rPr>
              <a:t>Madeleine Thomson (2019). Chapter 2: Climate Impacts on Disasters, Infectious Diseases and Nutrition   In “Climate Information for Public Health Action”, Eds. Thomson, M.C. &amp; Mason, S.J. Routledge, London, UK</a:t>
            </a:r>
          </a:p>
          <a:p>
            <a:endParaRPr lang="en-US" sz="1200" dirty="0">
              <a:latin typeface="Times New Roman"/>
              <a:cs typeface="Times New Roman"/>
            </a:endParaRPr>
          </a:p>
        </p:txBody>
      </p:sp>
      <p:sp>
        <p:nvSpPr>
          <p:cNvPr id="4" name="Slide Number Placeholder 3"/>
          <p:cNvSpPr>
            <a:spLocks noGrp="1"/>
          </p:cNvSpPr>
          <p:nvPr>
            <p:ph type="sldNum" sz="quarter" idx="10"/>
          </p:nvPr>
        </p:nvSpPr>
        <p:spPr/>
        <p:txBody>
          <a:bodyPr/>
          <a:lstStyle/>
          <a:p>
            <a:fld id="{2CD15F68-D369-A940-A045-5C5C3E7A118C}" type="slidenum">
              <a:rPr lang="en-US" smtClean="0"/>
              <a:t>3</a:t>
            </a:fld>
            <a:endParaRPr lang="en-US"/>
          </a:p>
        </p:txBody>
      </p:sp>
    </p:spTree>
    <p:extLst>
      <p:ext uri="{BB962C8B-B14F-4D97-AF65-F5344CB8AC3E}">
        <p14:creationId xmlns:p14="http://schemas.microsoft.com/office/powerpoint/2010/main" val="80339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6.1 Number of functioning Meteorological stations by year in Rwanda that provide data in a) ENACTS and b) GPCC rainfall products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Pietro </a:t>
            </a:r>
            <a:r>
              <a:rPr lang="en-US" sz="1200" dirty="0" err="1">
                <a:latin typeface="Times New Roman" panose="02020603050405020304" pitchFamily="18" charset="0"/>
                <a:cs typeface="Times New Roman" panose="02020603050405020304" pitchFamily="18" charset="0"/>
              </a:rPr>
              <a:t>Ceccato</a:t>
            </a:r>
            <a:r>
              <a:rPr lang="en-US" sz="1200" dirty="0">
                <a:latin typeface="Times New Roman" panose="02020603050405020304" pitchFamily="18" charset="0"/>
                <a:cs typeface="Times New Roman" panose="02020603050405020304" pitchFamily="18" charset="0"/>
              </a:rPr>
              <a:t>, and Chris D. Hewitt. Chapter 6: Climate data: the past and present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30</a:t>
            </a:fld>
            <a:endParaRPr lang="en-US"/>
          </a:p>
        </p:txBody>
      </p:sp>
    </p:spTree>
    <p:extLst>
      <p:ext uri="{BB962C8B-B14F-4D97-AF65-F5344CB8AC3E}">
        <p14:creationId xmlns:p14="http://schemas.microsoft.com/office/powerpoint/2010/main" val="156439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7.1 How well can we forecast severe heat or cold? Ability to discriminate (see Box 7.2 ) cold (top) and hot (bottom) spells from all other days. The spells are defined as temperatures beyond the 5th and 95th percentiles, respectively, on at least two consecutive days. The forecasts are derived from ECMWF’s ensemble prediction system (see §  7.3.2.4 ), and are verified against the ECMWF analysis (which means that the quality of the forecasts are over-estimated). The score is classified 42 as ‘excellent’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95%), ‘good’ (90 – 95%), ‘moderate’ (67 – 90%), or ‘weak’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67%), and guessing would score 50%. Some areas show no score because of insufficient numbers of spells. (Data source: adapted from Coughlan-Perez et al.)</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solidFill>
                  <a:prstClr val="black"/>
                </a:solidFill>
                <a:latin typeface="Times New Roman" panose="02020603050405020304" pitchFamily="18" charset="0"/>
                <a:cs typeface="Times New Roman" panose="02020603050405020304" pitchFamily="18" charset="0"/>
              </a:rPr>
              <a:t>Simon Mason Madeleine C. Thomson. Chapter 7: Weather Forecasts – Up to One Week in Advance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31</a:t>
            </a:fld>
            <a:endParaRPr lang="en-US"/>
          </a:p>
        </p:txBody>
      </p:sp>
    </p:spTree>
    <p:extLst>
      <p:ext uri="{BB962C8B-B14F-4D97-AF65-F5344CB8AC3E}">
        <p14:creationId xmlns:p14="http://schemas.microsoft.com/office/powerpoint/2010/main" val="279348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8.1 A measure of value of IRI’s seasonal (three-month) average temperature (top) and accumulated rainfall (bottom) forecasts for 1997 – 2017. The value is estimated by calculating the percentage return on investments on IRI’s shortest lead-time probabilistic forecasts if paid out with fair odds. For temperature, the value is calculated using forecasts year-round, and the score is classified as ‘excellent’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30%), ‘good’ (20 – 30%), ‘moderate’ (10 – 20%), ‘weak’ (1 – 10%),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For rainfall, only the value for the highest-scoring season is shown, and the score is classified as ‘moderate’ (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10%), ‘fair’ (5 – 10%), ‘weak’ (2.5 – 5%), ‘marginal’ (1 – 2.5%),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Climatological forecasts would score 0%.</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8: Climate Forecasts for Early Warning – Up to Six Months in Advance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32</a:t>
            </a:fld>
            <a:endParaRPr lang="en-US"/>
          </a:p>
        </p:txBody>
      </p:sp>
    </p:spTree>
    <p:extLst>
      <p:ext uri="{BB962C8B-B14F-4D97-AF65-F5344CB8AC3E}">
        <p14:creationId xmlns:p14="http://schemas.microsoft.com/office/powerpoint/2010/main" val="93601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9.1 Impact pathways of rising CO2 on social, ecological and health outcomes. Pathways include plant fertilization, ocean acidification and a warming atmosphere. The latter has a direct and indirect (via oceanic warming) impact on our climate. Both atmospheric and ocean warming impact on sea levels through thermal expansion of the seas, destabilization of coastal land ice, and melting of land ice and snow.</a:t>
            </a:r>
          </a:p>
          <a:p>
            <a:endParaRPr lang="en-US" sz="1200" dirty="0">
              <a:latin typeface="Times New Roman"/>
              <a:cs typeface="Times New Roman"/>
            </a:endParaRPr>
          </a:p>
          <a:p>
            <a:r>
              <a:rPr lang="en-US" sz="1200" dirty="0">
                <a:latin typeface="Times New Roman"/>
                <a:cs typeface="Times New Roman"/>
              </a:rPr>
              <a:t>Hannah Nissan, Madeleine C. Thomson, Simon J. Mason, </a:t>
            </a:r>
            <a:r>
              <a:rPr lang="en-US" sz="1200" dirty="0" err="1">
                <a:latin typeface="Times New Roman"/>
                <a:cs typeface="Times New Roman"/>
              </a:rPr>
              <a:t>Ángel</a:t>
            </a:r>
            <a:r>
              <a:rPr lang="en-US" sz="1200" dirty="0">
                <a:latin typeface="Times New Roman"/>
                <a:cs typeface="Times New Roman"/>
              </a:rPr>
              <a:t> G. Muñoz. Chapter 9: Climate information for adaptation: from years to decades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33</a:t>
            </a:fld>
            <a:endParaRPr lang="en-US"/>
          </a:p>
        </p:txBody>
      </p:sp>
    </p:spTree>
    <p:extLst>
      <p:ext uri="{BB962C8B-B14F-4D97-AF65-F5344CB8AC3E}">
        <p14:creationId xmlns:p14="http://schemas.microsoft.com/office/powerpoint/2010/main" val="976102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9.2 Increase in the mean minimum and maximum temperatures of each calendar month, from 1960 to 2016. Data from linear regression.  The increases in the minima are significant (P&lt;0.05) for all months except April. For the maxima the increases are significant only for August, September and November.</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Hannah Nissan, Madeleine C. Thomson, Simon J.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Chapter 9: Climate information for adaptation: from years to decades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34</a:t>
            </a:fld>
            <a:endParaRPr lang="en-US"/>
          </a:p>
        </p:txBody>
      </p:sp>
    </p:spTree>
    <p:extLst>
      <p:ext uri="{BB962C8B-B14F-4D97-AF65-F5344CB8AC3E}">
        <p14:creationId xmlns:p14="http://schemas.microsoft.com/office/powerpoint/2010/main" val="4276868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9.3 Sea-surface temperature anomalies and March–May (MAM) rainfall anomalies in Eastern Africa. Time series of the leading sea- surface temperature mode (anomalies in °C, see left scale) and the de-trended East African rainfall anomaly (mm/month, right scale) for MAM. A nine-year moving average has been applied to both series (1905–2008). Adapted from Lyon (2014) and extended in time.</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Hannah Nissan, Madeleine C. Thomson, Simon J.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Chapter 9: Climate information for adaptation: from years to decades (2019) In “Climate Information for Public Health Action”, Eds. Thomson, M.C. &amp; Mason, S.J. Routledge, London, UK</a:t>
            </a:r>
          </a:p>
          <a:p>
            <a:pPr marL="0" lvl="1"/>
            <a:endParaRPr lang="en-US" sz="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C18316A-018D-934C-A4E6-FA44A84FA1E9}" type="slidenum">
              <a:rPr lang="en-US" smtClean="0"/>
              <a:t>35</a:t>
            </a:fld>
            <a:endParaRPr lang="en-US"/>
          </a:p>
        </p:txBody>
      </p:sp>
    </p:spTree>
    <p:extLst>
      <p:ext uri="{BB962C8B-B14F-4D97-AF65-F5344CB8AC3E}">
        <p14:creationId xmlns:p14="http://schemas.microsoft.com/office/powerpoint/2010/main" val="2737758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10.1 Connecting information and people. Image adapted with  permission from “the intelligence is in the connections” created by Nova </a:t>
            </a:r>
            <a:r>
              <a:rPr lang="en-US" sz="800" dirty="0" err="1">
                <a:latin typeface="Times New Roman" panose="02020603050405020304" pitchFamily="18" charset="0"/>
                <a:cs typeface="Times New Roman" panose="02020603050405020304" pitchFamily="18" charset="0"/>
              </a:rPr>
              <a:t>Spivack</a:t>
            </a:r>
            <a:r>
              <a:rPr lang="en-US" sz="800" dirty="0">
                <a:latin typeface="Times New Roman" panose="02020603050405020304" pitchFamily="18" charset="0"/>
                <a:cs typeface="Times New Roman" panose="02020603050405020304" pitchFamily="18" charset="0"/>
              </a:rPr>
              <a:t> www.novaspivack.com</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36</a:t>
            </a:fld>
            <a:endParaRPr lang="en-US"/>
          </a:p>
        </p:txBody>
      </p:sp>
    </p:spTree>
    <p:extLst>
      <p:ext uri="{BB962C8B-B14F-4D97-AF65-F5344CB8AC3E}">
        <p14:creationId xmlns:p14="http://schemas.microsoft.com/office/powerpoint/2010/main" val="1388850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10.2 Research findings can better inform decision-making if they take into account the different perspectives that influence decision-making</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37</a:t>
            </a:fld>
            <a:endParaRPr lang="en-US"/>
          </a:p>
        </p:txBody>
      </p:sp>
    </p:spTree>
    <p:extLst>
      <p:ext uri="{BB962C8B-B14F-4D97-AF65-F5344CB8AC3E}">
        <p14:creationId xmlns:p14="http://schemas.microsoft.com/office/powerpoint/2010/main" val="389130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800" dirty="0">
                <a:latin typeface="Times New Roman" panose="02020603050405020304" pitchFamily="18" charset="0"/>
                <a:cs typeface="Times New Roman" panose="02020603050405020304" pitchFamily="18" charset="0"/>
              </a:rPr>
              <a:t>Figure 2.3 Rainfall variability in the Sahel at multiple time scales. Rainfall data from</a:t>
            </a:r>
          </a:p>
          <a:p>
            <a:pPr marL="0" lvl="1"/>
            <a:r>
              <a:rPr lang="en-US" sz="800" dirty="0">
                <a:latin typeface="Times New Roman" panose="02020603050405020304" pitchFamily="18" charset="0"/>
                <a:cs typeface="Times New Roman" panose="02020603050405020304" pitchFamily="18" charset="0"/>
              </a:rPr>
              <a:t>UEA/.CRU/.TS3p23</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C. Thomson (2019). Chapter 2: Climate Impacts on Disasters, Infectious Diseases and Nutrition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4</a:t>
            </a:fld>
            <a:endParaRPr lang="en-US"/>
          </a:p>
        </p:txBody>
      </p:sp>
    </p:spTree>
    <p:extLst>
      <p:ext uri="{BB962C8B-B14F-4D97-AF65-F5344CB8AC3E}">
        <p14:creationId xmlns:p14="http://schemas.microsoft.com/office/powerpoint/2010/main" val="378848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3.1 Best forecast skill at multiple timescales with indications of the forecast ranges, timescale and spatial scales over which the forecasts are averaged.</a:t>
            </a:r>
          </a:p>
          <a:p>
            <a:endParaRPr lang="en-US" sz="1200" dirty="0">
              <a:latin typeface="Times New Roman"/>
              <a:cs typeface="Times New Roman"/>
            </a:endParaRPr>
          </a:p>
          <a:p>
            <a:pPr>
              <a:defRPr/>
            </a:pPr>
            <a:r>
              <a:rPr lang="en-US" sz="1200" dirty="0">
                <a:latin typeface="Times New Roman"/>
                <a:cs typeface="Times New Roman"/>
              </a:rPr>
              <a:t>Madeleine Thomson, Jessica Metcalf, Simon Mason (2019) Chapter 3: Connecting Climate Information with Health Outcomes.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5</a:t>
            </a:fld>
            <a:endParaRPr lang="en-US"/>
          </a:p>
        </p:txBody>
      </p:sp>
    </p:spTree>
    <p:extLst>
      <p:ext uri="{BB962C8B-B14F-4D97-AF65-F5344CB8AC3E}">
        <p14:creationId xmlns:p14="http://schemas.microsoft.com/office/powerpoint/2010/main" val="36659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3.2 Understanding Lags between climatic events and cases of disease</a:t>
            </a:r>
          </a:p>
          <a:p>
            <a:endParaRPr lang="en-US" sz="1200" dirty="0">
              <a:latin typeface="Times New Roman"/>
              <a:cs typeface="Times New Roman"/>
            </a:endParaRPr>
          </a:p>
          <a:p>
            <a:r>
              <a:rPr lang="en-US" sz="1200" dirty="0">
                <a:latin typeface="Times New Roman"/>
                <a:cs typeface="Times New Roman"/>
              </a:rPr>
              <a:t>Madeleine Thomson, Jessica Metcalf, Simon Mason (2019) Chapter 3: Connecting Climate Information with Health Outcomes.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6</a:t>
            </a:fld>
            <a:endParaRPr lang="en-US"/>
          </a:p>
        </p:txBody>
      </p:sp>
    </p:spTree>
    <p:extLst>
      <p:ext uri="{BB962C8B-B14F-4D97-AF65-F5344CB8AC3E}">
        <p14:creationId xmlns:p14="http://schemas.microsoft.com/office/powerpoint/2010/main" val="162894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3.3 Relationship between annual malaria anomalies and December to January rainfall in</a:t>
            </a:r>
          </a:p>
          <a:p>
            <a:r>
              <a:rPr lang="en-US" dirty="0"/>
              <a:t>Botswana</a:t>
            </a:r>
          </a:p>
          <a:p>
            <a:endParaRPr lang="en-US" dirty="0"/>
          </a:p>
          <a:p>
            <a:r>
              <a:rPr lang="en-US" dirty="0"/>
              <a:t>Madeleine C. Thomson, Jessica Metcalf, Simon Mason (2019) Chapter 3: Connecting Climate Information with Health Outcomes.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98A721A1-D551-4131-A737-4270928B8171}" type="slidenum">
              <a:rPr lang="en-US" smtClean="0"/>
              <a:t>7</a:t>
            </a:fld>
            <a:endParaRPr lang="en-US"/>
          </a:p>
        </p:txBody>
      </p:sp>
    </p:spTree>
    <p:extLst>
      <p:ext uri="{BB962C8B-B14F-4D97-AF65-F5344CB8AC3E}">
        <p14:creationId xmlns:p14="http://schemas.microsoft.com/office/powerpoint/2010/main" val="206329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cs typeface="Times New Roman"/>
              </a:rPr>
              <a:t>Figure 3.4. Schematic of the potential sources of uncertainty when using a weather/climate-sensitive disease model to simulate observed health outcomes</a:t>
            </a:r>
          </a:p>
          <a:p>
            <a:endParaRPr lang="en-US" sz="1200" dirty="0">
              <a:latin typeface="Times New Roman"/>
              <a:cs typeface="Times New Roman"/>
            </a:endParaRPr>
          </a:p>
          <a:p>
            <a:pPr>
              <a:defRPr/>
            </a:pPr>
            <a:r>
              <a:rPr lang="en-US" sz="1200" dirty="0">
                <a:latin typeface="Times New Roman"/>
                <a:cs typeface="Times New Roman"/>
              </a:rPr>
              <a:t>Madeleine Thomson, Jessica Metcalf, Simon Mason (2019) Chapter 3: Connecting Climate Information with Health Outcomes. In “Climate Information for Public Health Action”, Eds. Thomson, M.C. &amp; Mason, S.J. Routledge, London, UK</a:t>
            </a:r>
          </a:p>
        </p:txBody>
      </p:sp>
      <p:sp>
        <p:nvSpPr>
          <p:cNvPr id="4" name="Slide Number Placeholder 3"/>
          <p:cNvSpPr>
            <a:spLocks noGrp="1"/>
          </p:cNvSpPr>
          <p:nvPr>
            <p:ph type="sldNum" sz="quarter" idx="10"/>
          </p:nvPr>
        </p:nvSpPr>
        <p:spPr/>
        <p:txBody>
          <a:bodyPr/>
          <a:lstStyle/>
          <a:p>
            <a:fld id="{2CD15F68-D369-A940-A045-5C5C3E7A118C}" type="slidenum">
              <a:rPr lang="en-US" smtClean="0"/>
              <a:t>8</a:t>
            </a:fld>
            <a:endParaRPr lang="en-US"/>
          </a:p>
        </p:txBody>
      </p:sp>
    </p:spTree>
    <p:extLst>
      <p:ext uri="{BB962C8B-B14F-4D97-AF65-F5344CB8AC3E}">
        <p14:creationId xmlns:p14="http://schemas.microsoft.com/office/powerpoint/2010/main" val="2878681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4.5: Frequency distributions of daily (left) and monthly (right) rainfall accumulations for Barbados for the wet season (August – November) 1981 - 2010. The dotted vertical lines on the right diagram indicate the lower and upper terciles and the corresponding categories, and the solid curve indicates a gamma distribution fit to the data.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dirty="0"/>
          </a:p>
        </p:txBody>
      </p:sp>
      <p:sp>
        <p:nvSpPr>
          <p:cNvPr id="4" name="Slide Number Placeholder 3"/>
          <p:cNvSpPr>
            <a:spLocks noGrp="1"/>
          </p:cNvSpPr>
          <p:nvPr>
            <p:ph type="sldNum" sz="quarter" idx="10"/>
          </p:nvPr>
        </p:nvSpPr>
        <p:spPr/>
        <p:txBody>
          <a:bodyPr/>
          <a:lstStyle/>
          <a:p>
            <a:fld id="{0C18316A-018D-934C-A4E6-FA44A84FA1E9}" type="slidenum">
              <a:rPr lang="en-US" smtClean="0"/>
              <a:t>9</a:t>
            </a:fld>
            <a:endParaRPr lang="en-US"/>
          </a:p>
        </p:txBody>
      </p:sp>
    </p:spTree>
    <p:extLst>
      <p:ext uri="{BB962C8B-B14F-4D97-AF65-F5344CB8AC3E}">
        <p14:creationId xmlns:p14="http://schemas.microsoft.com/office/powerpoint/2010/main" val="419294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E1F948-659C-E345-8D65-BB74C5F0C8C7}"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423832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1F948-659C-E345-8D65-BB74C5F0C8C7}"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289476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1F948-659C-E345-8D65-BB74C5F0C8C7}"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165019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1F948-659C-E345-8D65-BB74C5F0C8C7}"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94623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E1F948-659C-E345-8D65-BB74C5F0C8C7}" type="datetimeFigureOut">
              <a:rPr lang="en-US" smtClean="0"/>
              <a:t>12/17/2018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109378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E1F948-659C-E345-8D65-BB74C5F0C8C7}"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330061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E1F948-659C-E345-8D65-BB74C5F0C8C7}" type="datetimeFigureOut">
              <a:rPr lang="en-US" smtClean="0"/>
              <a:t>12/17/2018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55654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E1F948-659C-E345-8D65-BB74C5F0C8C7}" type="datetimeFigureOut">
              <a:rPr lang="en-US" smtClean="0"/>
              <a:t>12/17/2018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1617746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1F948-659C-E345-8D65-BB74C5F0C8C7}" type="datetimeFigureOut">
              <a:rPr lang="en-US" smtClean="0"/>
              <a:t>12/17/2018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14156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1F948-659C-E345-8D65-BB74C5F0C8C7}"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358109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1F948-659C-E345-8D65-BB74C5F0C8C7}" type="datetimeFigureOut">
              <a:rPr lang="en-US" smtClean="0"/>
              <a:t>12/17/2018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53011-CF33-694E-89C1-25E2EF46D608}" type="slidenum">
              <a:rPr lang="en-US" smtClean="0"/>
              <a:t>‹#›</a:t>
            </a:fld>
            <a:endParaRPr lang="en-US"/>
          </a:p>
        </p:txBody>
      </p:sp>
    </p:spTree>
    <p:extLst>
      <p:ext uri="{BB962C8B-B14F-4D97-AF65-F5344CB8AC3E}">
        <p14:creationId xmlns:p14="http://schemas.microsoft.com/office/powerpoint/2010/main" val="52577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1F948-659C-E345-8D65-BB74C5F0C8C7}" type="datetimeFigureOut">
              <a:rPr lang="en-US" smtClean="0"/>
              <a:t>12/17/2018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53011-CF33-694E-89C1-25E2EF46D608}" type="slidenum">
              <a:rPr lang="en-US" smtClean="0"/>
              <a:t>‹#›</a:t>
            </a:fld>
            <a:endParaRPr lang="en-US"/>
          </a:p>
        </p:txBody>
      </p:sp>
    </p:spTree>
    <p:extLst>
      <p:ext uri="{BB962C8B-B14F-4D97-AF65-F5344CB8AC3E}">
        <p14:creationId xmlns:p14="http://schemas.microsoft.com/office/powerpoint/2010/main" val="1941630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ti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tif"/></Relationships>
</file>

<file path=ppt/slides/_rels/slide2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9" y="0"/>
            <a:ext cx="8877748" cy="6858000"/>
          </a:xfrm>
          <a:prstGeom prst="rect">
            <a:avLst/>
          </a:prstGeom>
        </p:spPr>
      </p:pic>
      <p:sp>
        <p:nvSpPr>
          <p:cNvPr id="5" name="TextBox 4">
            <a:extLst>
              <a:ext uri="{FF2B5EF4-FFF2-40B4-BE49-F238E27FC236}">
                <a16:creationId xmlns:a16="http://schemas.microsoft.com/office/drawing/2014/main" id="{DF611CCF-E8AE-4911-8D16-34A7A13D36A6}"/>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1.1 Direct and indirect interactions between climate and health – </a:t>
            </a:r>
            <a:r>
              <a:rPr lang="en-US" sz="800">
                <a:latin typeface="Times New Roman"/>
                <a:cs typeface="Times New Roman"/>
              </a:rPr>
              <a:t>in part mediated </a:t>
            </a:r>
            <a:r>
              <a:rPr lang="en-US" sz="800" dirty="0">
                <a:latin typeface="Times New Roman"/>
                <a:cs typeface="Times New Roman"/>
              </a:rPr>
              <a:t>by socio-economic effects.</a:t>
            </a:r>
          </a:p>
          <a:p>
            <a:endParaRPr lang="en-US" sz="800" dirty="0">
              <a:latin typeface="Times New Roman"/>
              <a:cs typeface="Times New Roman"/>
            </a:endParaRPr>
          </a:p>
          <a:p>
            <a:pPr>
              <a:defRPr/>
            </a:pPr>
            <a:r>
              <a:rPr lang="en-GB" sz="800" dirty="0">
                <a:latin typeface="Times New Roman"/>
                <a:cs typeface="Times New Roman"/>
              </a:rPr>
              <a:t>Madeleine C. Thomson,</a:t>
            </a:r>
            <a:r>
              <a:rPr lang="en-GB" sz="800" baseline="30000" dirty="0">
                <a:latin typeface="Times New Roman"/>
                <a:cs typeface="Times New Roman"/>
              </a:rPr>
              <a:t> </a:t>
            </a:r>
            <a:r>
              <a:rPr lang="en-US" sz="800" dirty="0">
                <a:latin typeface="Times New Roman"/>
                <a:cs typeface="Times New Roman"/>
              </a:rPr>
              <a:t>Tamer </a:t>
            </a:r>
            <a:r>
              <a:rPr lang="en-US" sz="800" dirty="0" err="1">
                <a:latin typeface="Times New Roman"/>
                <a:cs typeface="Times New Roman"/>
              </a:rPr>
              <a:t>Samer</a:t>
            </a:r>
            <a:r>
              <a:rPr lang="en-US" sz="800" dirty="0">
                <a:latin typeface="Times New Roman"/>
                <a:cs typeface="Times New Roman"/>
              </a:rPr>
              <a:t> </a:t>
            </a:r>
            <a:r>
              <a:rPr lang="en-US" sz="800" dirty="0" err="1">
                <a:latin typeface="Times New Roman"/>
                <a:cs typeface="Times New Roman"/>
              </a:rPr>
              <a:t>Rabie</a:t>
            </a:r>
            <a:r>
              <a:rPr lang="en-US" sz="800" dirty="0">
                <a:latin typeface="Times New Roman"/>
                <a:cs typeface="Times New Roman"/>
              </a:rPr>
              <a:t>, </a:t>
            </a:r>
            <a:r>
              <a:rPr lang="en-GB" sz="800" dirty="0">
                <a:latin typeface="Times New Roman"/>
                <a:cs typeface="Times New Roman"/>
              </a:rPr>
              <a:t>Joy </a:t>
            </a:r>
            <a:r>
              <a:rPr lang="en-GB" sz="800" dirty="0" err="1">
                <a:latin typeface="Times New Roman"/>
                <a:cs typeface="Times New Roman"/>
              </a:rPr>
              <a:t>Shumake</a:t>
            </a:r>
            <a:r>
              <a:rPr lang="en-GB" sz="800" dirty="0">
                <a:latin typeface="Times New Roman"/>
                <a:cs typeface="Times New Roman"/>
              </a:rPr>
              <a:t>-Guillemot</a:t>
            </a:r>
            <a:r>
              <a:rPr lang="en-US" sz="800" dirty="0">
                <a:latin typeface="Times New Roman"/>
                <a:cs typeface="Times New Roman"/>
              </a:rPr>
              <a:t>, John McDermott, Wilmot James and </a:t>
            </a:r>
            <a:r>
              <a:rPr lang="en-US" sz="800" dirty="0" err="1">
                <a:latin typeface="Times New Roman"/>
                <a:cs typeface="Times New Roman"/>
              </a:rPr>
              <a:t>Chadia</a:t>
            </a:r>
            <a:r>
              <a:rPr lang="en-US" sz="800" dirty="0">
                <a:latin typeface="Times New Roman"/>
                <a:cs typeface="Times New Roman"/>
              </a:rPr>
              <a:t> </a:t>
            </a:r>
            <a:r>
              <a:rPr lang="en-US" sz="800" dirty="0" err="1">
                <a:latin typeface="Times New Roman"/>
                <a:cs typeface="Times New Roman"/>
              </a:rPr>
              <a:t>Wannous</a:t>
            </a:r>
            <a:r>
              <a:rPr lang="en-US" sz="800" dirty="0">
                <a:latin typeface="Times New Roman"/>
                <a:cs typeface="Times New Roman"/>
              </a:rPr>
              <a:t> (2019) Chapter 1: Health priorities, and emerging policy congruence in the Sustainable Development Goals.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2040978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1CF0F-237E-40BE-A501-8B1FFEC64214}"/>
              </a:ext>
            </a:extLst>
          </p:cNvPr>
          <p:cNvPicPr>
            <a:picLocks noChangeAspect="1"/>
          </p:cNvPicPr>
          <p:nvPr/>
        </p:nvPicPr>
        <p:blipFill>
          <a:blip r:embed="rId3"/>
          <a:stretch>
            <a:fillRect/>
          </a:stretch>
        </p:blipFill>
        <p:spPr>
          <a:xfrm>
            <a:off x="831358" y="433296"/>
            <a:ext cx="7481284" cy="4964309"/>
          </a:xfrm>
          <a:prstGeom prst="rect">
            <a:avLst/>
          </a:prstGeom>
        </p:spPr>
      </p:pic>
      <p:sp>
        <p:nvSpPr>
          <p:cNvPr id="4" name="TextBox 3">
            <a:extLst>
              <a:ext uri="{FF2B5EF4-FFF2-40B4-BE49-F238E27FC236}">
                <a16:creationId xmlns:a16="http://schemas.microsoft.com/office/drawing/2014/main" id="{C9C8CBCC-643B-42BA-9A67-4395E9C4DA41}"/>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4.2 Concentration of airborne bacteria in relation to humidity in Mali</a:t>
            </a:r>
          </a:p>
          <a:p>
            <a:endParaRPr lang="en-US" sz="800" dirty="0">
              <a:latin typeface="Times New Roman" panose="02020603050405020304" pitchFamily="18" charset="0"/>
              <a:cs typeface="Times New Roman" panose="02020603050405020304" pitchFamily="18" charset="0"/>
            </a:endParaRPr>
          </a:p>
          <a:p>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a:p>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828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EE990-D2EB-4151-81A3-427724F88878}"/>
              </a:ext>
            </a:extLst>
          </p:cNvPr>
          <p:cNvPicPr>
            <a:picLocks noChangeAspect="1"/>
          </p:cNvPicPr>
          <p:nvPr/>
        </p:nvPicPr>
        <p:blipFill>
          <a:blip r:embed="rId3"/>
          <a:stretch>
            <a:fillRect/>
          </a:stretch>
        </p:blipFill>
        <p:spPr>
          <a:xfrm>
            <a:off x="849192" y="674917"/>
            <a:ext cx="7560649" cy="4971095"/>
          </a:xfrm>
          <a:prstGeom prst="rect">
            <a:avLst/>
          </a:prstGeom>
        </p:spPr>
      </p:pic>
      <p:sp>
        <p:nvSpPr>
          <p:cNvPr id="4" name="TextBox 3">
            <a:extLst>
              <a:ext uri="{FF2B5EF4-FFF2-40B4-BE49-F238E27FC236}">
                <a16:creationId xmlns:a16="http://schemas.microsoft.com/office/drawing/2014/main" id="{63230D48-DA22-42B1-A971-F18C57BEE0EC}"/>
              </a:ext>
            </a:extLst>
          </p:cNvPr>
          <p:cNvSpPr txBox="1"/>
          <p:nvPr/>
        </p:nvSpPr>
        <p:spPr>
          <a:xfrm>
            <a:off x="451757"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4.3 Hourly temperature (T; thin teal line), dewpoint temperature (Td; dashed line) and relative humidity (RH; thick orange line) in Tucson, AZ, for 4 and 5 February 2018. The times of sunrise, high noon, and sunset are shown by the symbols and thin vertical lines. The correlation between the temperature and the relative humidity is -0.97.</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239138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nsoonMap_CLR_0072.tif"/>
          <p:cNvPicPr>
            <a:picLocks noChangeAspect="1"/>
          </p:cNvPicPr>
          <p:nvPr/>
        </p:nvPicPr>
        <p:blipFill rotWithShape="1">
          <a:blip r:embed="rId3">
            <a:extLst>
              <a:ext uri="{28A0092B-C50C-407E-A947-70E740481C1C}">
                <a14:useLocalDpi xmlns:a14="http://schemas.microsoft.com/office/drawing/2010/main" val="0"/>
              </a:ext>
            </a:extLst>
          </a:blip>
          <a:srcRect l="18184" r="14799"/>
          <a:stretch/>
        </p:blipFill>
        <p:spPr>
          <a:xfrm>
            <a:off x="990600" y="872214"/>
            <a:ext cx="7212628" cy="4461786"/>
          </a:xfrm>
          <a:prstGeom prst="rect">
            <a:avLst/>
          </a:prstGeom>
        </p:spPr>
      </p:pic>
      <p:sp>
        <p:nvSpPr>
          <p:cNvPr id="6" name="TextBox 5">
            <a:extLst>
              <a:ext uri="{FF2B5EF4-FFF2-40B4-BE49-F238E27FC236}">
                <a16:creationId xmlns:a16="http://schemas.microsoft.com/office/drawing/2014/main" id="{84F61D33-4CEF-44DD-BC5F-C1F7EAA096C0}"/>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4.4 Locations of monsoon regions, as defined by areas that receive at least 70% of their annual rainfall during May – September  (Southern  Hemisphere [SH] winter / Northern Hemisphere [NH] summer) or  November–March (SH summer / NH winter). The monsoons are  labelled by the season in which the winds bring rain. (Data source:  ECMWF Interim Reanalysis, for January 1981–March 2010; (Dee et al. 2011) )</a:t>
            </a:r>
          </a:p>
          <a:p>
            <a:endParaRPr lang="en-US" sz="800" dirty="0">
              <a:latin typeface="Times New Roman"/>
              <a:cs typeface="Times New Roman"/>
            </a:endParaRPr>
          </a:p>
          <a:p>
            <a:r>
              <a:rPr lang="en-US" sz="800" dirty="0">
                <a:latin typeface="Times New Roman"/>
                <a:cs typeface="Times New Roman"/>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1384783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669891-E2C5-40D9-A3CF-3FD6B6C3473D}"/>
              </a:ext>
            </a:extLst>
          </p:cNvPr>
          <p:cNvSpPr txBox="1"/>
          <p:nvPr/>
        </p:nvSpPr>
        <p:spPr>
          <a:xfrm>
            <a:off x="336159" y="6023894"/>
            <a:ext cx="8478685" cy="461665"/>
          </a:xfrm>
          <a:prstGeom prst="rect">
            <a:avLst/>
          </a:prstGeom>
          <a:noFill/>
        </p:spPr>
        <p:txBody>
          <a:bodyPr wrap="square" rtlCol="0">
            <a:spAutoFit/>
          </a:bodyPr>
          <a:lstStyle/>
          <a:p>
            <a:r>
              <a:rPr lang="en-US" sz="800" dirty="0">
                <a:latin typeface="Times New Roman"/>
                <a:cs typeface="Times New Roman"/>
              </a:rPr>
              <a:t>Figure 4.5 Global distribution of tropical cyclone tracks, 1991 – 2010. (Data source: International Best Track Archive for Climate Stewardship (</a:t>
            </a:r>
            <a:r>
              <a:rPr lang="en-US" sz="800" dirty="0" err="1">
                <a:latin typeface="Times New Roman"/>
                <a:cs typeface="Times New Roman"/>
              </a:rPr>
              <a:t>IBTrACS</a:t>
            </a:r>
            <a:r>
              <a:rPr lang="en-US" sz="800" dirty="0">
                <a:latin typeface="Times New Roman"/>
                <a:cs typeface="Times New Roman"/>
              </a:rPr>
              <a:t>) version 3.)</a:t>
            </a:r>
          </a:p>
          <a:p>
            <a:endParaRPr lang="en-US" sz="800" dirty="0">
              <a:latin typeface="Times New Roman"/>
              <a:cs typeface="Times New Roman"/>
            </a:endParaRPr>
          </a:p>
          <a:p>
            <a:pPr lvl="0">
              <a:defRPr/>
            </a:pPr>
            <a:r>
              <a:rPr lang="en-US" sz="800" dirty="0">
                <a:latin typeface="Times New Roman"/>
                <a:cs typeface="Times New Roman"/>
              </a:rPr>
              <a:t>Simon Mason, Chapter 4 Climate Basics (2019) In “Climate Information for Public Health Action”, Eds. Thomson, M.C. &amp; Mason, S.J. Routledge, London, UK</a:t>
            </a:r>
          </a:p>
        </p:txBody>
      </p:sp>
      <p:pic>
        <p:nvPicPr>
          <p:cNvPr id="3" name="Picture 2" descr="A close up of a map&#10;&#10;Description generated with very high confidence">
            <a:extLst>
              <a:ext uri="{FF2B5EF4-FFF2-40B4-BE49-F238E27FC236}">
                <a16:creationId xmlns:a16="http://schemas.microsoft.com/office/drawing/2014/main" id="{C64FC141-E3D7-4DEB-83B8-C90CC19730B4}"/>
              </a:ext>
            </a:extLst>
          </p:cNvPr>
          <p:cNvPicPr>
            <a:picLocks noChangeAspect="1"/>
          </p:cNvPicPr>
          <p:nvPr/>
        </p:nvPicPr>
        <p:blipFill>
          <a:blip r:embed="rId3"/>
          <a:stretch>
            <a:fillRect/>
          </a:stretch>
        </p:blipFill>
        <p:spPr>
          <a:xfrm>
            <a:off x="1078992" y="880872"/>
            <a:ext cx="6986016" cy="4434555"/>
          </a:xfrm>
          <a:prstGeom prst="rect">
            <a:avLst/>
          </a:prstGeom>
        </p:spPr>
      </p:pic>
    </p:spTree>
    <p:extLst>
      <p:ext uri="{BB962C8B-B14F-4D97-AF65-F5344CB8AC3E}">
        <p14:creationId xmlns:p14="http://schemas.microsoft.com/office/powerpoint/2010/main" val="407558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669891-E2C5-40D9-A3CF-3FD6B6C3473D}"/>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4.6 Typical structure of a mature extratropical cyclone. The arrows indicate the near-surface wind direction, and the near-concentric circles represent lines of equal air pressure, with “L” indicating lowest air pressure in the </a:t>
            </a:r>
            <a:r>
              <a:rPr lang="en-US" sz="800" dirty="0" err="1">
                <a:latin typeface="Times New Roman"/>
                <a:cs typeface="Times New Roman"/>
              </a:rPr>
              <a:t>centre</a:t>
            </a:r>
            <a:r>
              <a:rPr lang="en-US" sz="800" dirty="0">
                <a:latin typeface="Times New Roman"/>
                <a:cs typeface="Times New Roman"/>
              </a:rPr>
              <a:t>. The shading indicates areas of rainfall and the thick lines indicate the fronts (the bobbled line is the warm front, and the pointed line is the cold front). North is marked by the crossed arrow.</a:t>
            </a:r>
          </a:p>
          <a:p>
            <a:endParaRPr lang="en-US" sz="800" dirty="0">
              <a:latin typeface="Times New Roman"/>
              <a:cs typeface="Times New Roman"/>
            </a:endParaRPr>
          </a:p>
          <a:p>
            <a:r>
              <a:rPr lang="en-US" sz="800" dirty="0">
                <a:latin typeface="Times New Roman"/>
                <a:cs typeface="Times New Roman"/>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643665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C119A-FF97-48BF-BD94-8356DBBE9643}"/>
              </a:ext>
            </a:extLst>
          </p:cNvPr>
          <p:cNvPicPr>
            <a:picLocks noChangeAspect="1"/>
          </p:cNvPicPr>
          <p:nvPr/>
        </p:nvPicPr>
        <p:blipFill>
          <a:blip r:embed="rId3"/>
          <a:stretch>
            <a:fillRect/>
          </a:stretch>
        </p:blipFill>
        <p:spPr>
          <a:xfrm>
            <a:off x="560090" y="2284269"/>
            <a:ext cx="8023821" cy="2788315"/>
          </a:xfrm>
          <a:prstGeom prst="rect">
            <a:avLst/>
          </a:prstGeom>
        </p:spPr>
      </p:pic>
      <p:sp>
        <p:nvSpPr>
          <p:cNvPr id="4" name="TextBox 3">
            <a:extLst>
              <a:ext uri="{FF2B5EF4-FFF2-40B4-BE49-F238E27FC236}">
                <a16:creationId xmlns:a16="http://schemas.microsoft.com/office/drawing/2014/main" id="{5A5E3E22-8A6A-4B98-BEBD-B78286AD4320}"/>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4.7 Frequency distributions of daily (left) and monthly (right) rainfall accumulations for Barbados for the wet season (August – November) 1981 - 2010. The dotted vertical lines on the right diagram indicate the lower and upper terciles and the corresponding categories, and the solid curve indicates a gamma distribution fit to the data.</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205187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44E505-2B3C-43FC-A839-A15B7462771C}"/>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5.1: Average temperatures for January (top) and July (bottom) 1981 – 2010. Data source: ECMWF Interim Reanalysis, for 1981 – 2010 (Dee et al. 2011).</a:t>
            </a:r>
          </a:p>
          <a:p>
            <a:endParaRPr lang="en-US" sz="800" dirty="0">
              <a:latin typeface="Times New Roman"/>
              <a:cs typeface="Times New Roman"/>
            </a:endParaRPr>
          </a:p>
          <a:p>
            <a:r>
              <a:rPr lang="en-US" sz="800" dirty="0">
                <a:latin typeface="Times New Roman"/>
                <a:cs typeface="Times New Roman"/>
              </a:rPr>
              <a:t>Simon Mason, </a:t>
            </a:r>
            <a:r>
              <a:rPr lang="en-US" sz="800" dirty="0" err="1">
                <a:latin typeface="Times New Roman"/>
                <a:cs typeface="Times New Roman"/>
              </a:rPr>
              <a:t>Ángel</a:t>
            </a:r>
            <a:r>
              <a:rPr lang="en-US" sz="800" dirty="0">
                <a:latin typeface="Times New Roman"/>
                <a:cs typeface="Times New Roman"/>
              </a:rPr>
              <a:t> G. Muñoz, Bradfield Lyon, Madeleine C Thomson. Chapter 5: Climate Variability and Trends: Drivers (2019) In “Climate Information for Public Health Action”, Eds. Thomson, M.C. &amp; Mason, S.J. Routledge, London, UK</a:t>
            </a:r>
          </a:p>
        </p:txBody>
      </p:sp>
      <p:grpSp>
        <p:nvGrpSpPr>
          <p:cNvPr id="7" name="Group 6">
            <a:extLst>
              <a:ext uri="{FF2B5EF4-FFF2-40B4-BE49-F238E27FC236}">
                <a16:creationId xmlns:a16="http://schemas.microsoft.com/office/drawing/2014/main" id="{28016316-CF83-493B-A38C-F4DBF82A4C14}"/>
              </a:ext>
            </a:extLst>
          </p:cNvPr>
          <p:cNvGrpSpPr/>
          <p:nvPr/>
        </p:nvGrpSpPr>
        <p:grpSpPr>
          <a:xfrm>
            <a:off x="2228378" y="1106076"/>
            <a:ext cx="4687245" cy="4645849"/>
            <a:chOff x="5164873" y="1072726"/>
            <a:chExt cx="4687245" cy="4645849"/>
          </a:xfrm>
        </p:grpSpPr>
        <p:grpSp>
          <p:nvGrpSpPr>
            <p:cNvPr id="8" name="Group 7">
              <a:extLst>
                <a:ext uri="{FF2B5EF4-FFF2-40B4-BE49-F238E27FC236}">
                  <a16:creationId xmlns:a16="http://schemas.microsoft.com/office/drawing/2014/main" id="{D8051A5A-00B5-4352-B688-8C9331877F30}"/>
                </a:ext>
              </a:extLst>
            </p:cNvPr>
            <p:cNvGrpSpPr/>
            <p:nvPr/>
          </p:nvGrpSpPr>
          <p:grpSpPr>
            <a:xfrm>
              <a:off x="5205916" y="1082227"/>
              <a:ext cx="4646202" cy="4636348"/>
              <a:chOff x="-17315" y="1080054"/>
              <a:chExt cx="4646202" cy="4636348"/>
            </a:xfrm>
          </p:grpSpPr>
          <p:pic>
            <p:nvPicPr>
              <p:cNvPr id="12" name="Picture 11" descr="Temp_Jan_CLR_007.tif">
                <a:extLst>
                  <a:ext uri="{FF2B5EF4-FFF2-40B4-BE49-F238E27FC236}">
                    <a16:creationId xmlns:a16="http://schemas.microsoft.com/office/drawing/2014/main" id="{9801F75F-26E6-4573-9369-D6CEA8467E87}"/>
                  </a:ext>
                </a:extLst>
              </p:cNvPr>
              <p:cNvPicPr>
                <a:picLocks noChangeAspect="1"/>
              </p:cNvPicPr>
              <p:nvPr/>
            </p:nvPicPr>
            <p:blipFill rotWithShape="1">
              <a:blip r:embed="rId3">
                <a:extLst>
                  <a:ext uri="{28A0092B-C50C-407E-A947-70E740481C1C}">
                    <a14:useLocalDpi xmlns:a14="http://schemas.microsoft.com/office/drawing/2010/main" val="0"/>
                  </a:ext>
                </a:extLst>
              </a:blip>
              <a:srcRect l="19408" t="6603" r="15426" b="22623"/>
              <a:stretch/>
            </p:blipFill>
            <p:spPr>
              <a:xfrm>
                <a:off x="19879" y="1080054"/>
                <a:ext cx="4600838" cy="2070288"/>
              </a:xfrm>
              <a:prstGeom prst="rect">
                <a:avLst/>
              </a:prstGeom>
            </p:spPr>
          </p:pic>
          <p:pic>
            <p:nvPicPr>
              <p:cNvPr id="13" name="Picture 12" descr="Temp_Jul_CLR_007.tif">
                <a:extLst>
                  <a:ext uri="{FF2B5EF4-FFF2-40B4-BE49-F238E27FC236}">
                    <a16:creationId xmlns:a16="http://schemas.microsoft.com/office/drawing/2014/main" id="{C6CFA890-B1CE-48F5-9862-ACD9601945F0}"/>
                  </a:ext>
                </a:extLst>
              </p:cNvPr>
              <p:cNvPicPr>
                <a:picLocks noChangeAspect="1"/>
              </p:cNvPicPr>
              <p:nvPr/>
            </p:nvPicPr>
            <p:blipFill rotWithShape="1">
              <a:blip r:embed="rId4">
                <a:extLst>
                  <a:ext uri="{28A0092B-C50C-407E-A947-70E740481C1C}">
                    <a14:useLocalDpi xmlns:a14="http://schemas.microsoft.com/office/drawing/2010/main" val="0"/>
                  </a:ext>
                </a:extLst>
              </a:blip>
              <a:srcRect l="18953" t="9269" r="16374" b="21359"/>
              <a:stretch/>
            </p:blipFill>
            <p:spPr>
              <a:xfrm>
                <a:off x="-17315" y="3688556"/>
                <a:ext cx="4562853" cy="2027846"/>
              </a:xfrm>
              <a:prstGeom prst="rect">
                <a:avLst/>
              </a:prstGeom>
            </p:spPr>
          </p:pic>
          <p:pic>
            <p:nvPicPr>
              <p:cNvPr id="14" name="Picture 13" descr="Temp_Jan_CLR_007.tif">
                <a:extLst>
                  <a:ext uri="{FF2B5EF4-FFF2-40B4-BE49-F238E27FC236}">
                    <a16:creationId xmlns:a16="http://schemas.microsoft.com/office/drawing/2014/main" id="{1397D0E1-5C36-404A-85D5-88A48B90D943}"/>
                  </a:ext>
                </a:extLst>
              </p:cNvPr>
              <p:cNvPicPr>
                <a:picLocks noChangeAspect="1"/>
              </p:cNvPicPr>
              <p:nvPr/>
            </p:nvPicPr>
            <p:blipFill rotWithShape="1">
              <a:blip r:embed="rId3">
                <a:extLst>
                  <a:ext uri="{28A0092B-C50C-407E-A947-70E740481C1C}">
                    <a14:useLocalDpi xmlns:a14="http://schemas.microsoft.com/office/drawing/2010/main" val="0"/>
                  </a:ext>
                </a:extLst>
              </a:blip>
              <a:srcRect l="19408" t="78055" r="15426" b="7774"/>
              <a:stretch/>
            </p:blipFill>
            <p:spPr>
              <a:xfrm>
                <a:off x="28049" y="3250185"/>
                <a:ext cx="4600838" cy="414543"/>
              </a:xfrm>
              <a:prstGeom prst="rect">
                <a:avLst/>
              </a:prstGeom>
            </p:spPr>
          </p:pic>
          <p:pic>
            <p:nvPicPr>
              <p:cNvPr id="15" name="Picture 14" descr="Temp_Jan_CLR_007.tif">
                <a:extLst>
                  <a:ext uri="{FF2B5EF4-FFF2-40B4-BE49-F238E27FC236}">
                    <a16:creationId xmlns:a16="http://schemas.microsoft.com/office/drawing/2014/main" id="{85258A8C-58B8-46BC-B57A-971C72E071F3}"/>
                  </a:ext>
                </a:extLst>
              </p:cNvPr>
              <p:cNvPicPr>
                <a:picLocks noChangeAspect="1"/>
              </p:cNvPicPr>
              <p:nvPr/>
            </p:nvPicPr>
            <p:blipFill rotWithShape="1">
              <a:blip r:embed="rId3">
                <a:extLst>
                  <a:ext uri="{28A0092B-C50C-407E-A947-70E740481C1C}">
                    <a14:useLocalDpi xmlns:a14="http://schemas.microsoft.com/office/drawing/2010/main" val="0"/>
                  </a:ext>
                </a:extLst>
              </a:blip>
              <a:srcRect l="47797" t="92386" r="37300" b="1342"/>
              <a:stretch/>
            </p:blipFill>
            <p:spPr>
              <a:xfrm>
                <a:off x="1785416" y="3131007"/>
                <a:ext cx="1046923" cy="182570"/>
              </a:xfrm>
              <a:prstGeom prst="rect">
                <a:avLst/>
              </a:prstGeom>
            </p:spPr>
          </p:pic>
        </p:grpSp>
        <p:grpSp>
          <p:nvGrpSpPr>
            <p:cNvPr id="9" name="Group 8">
              <a:extLst>
                <a:ext uri="{FF2B5EF4-FFF2-40B4-BE49-F238E27FC236}">
                  <a16:creationId xmlns:a16="http://schemas.microsoft.com/office/drawing/2014/main" id="{C1FBBC27-0F6B-4C04-A90E-3F9A83776DE3}"/>
                </a:ext>
              </a:extLst>
            </p:cNvPr>
            <p:cNvGrpSpPr/>
            <p:nvPr/>
          </p:nvGrpSpPr>
          <p:grpSpPr>
            <a:xfrm>
              <a:off x="5164873" y="1072726"/>
              <a:ext cx="1101296" cy="2855133"/>
              <a:chOff x="-69089" y="1063225"/>
              <a:chExt cx="1101296" cy="2855133"/>
            </a:xfrm>
          </p:grpSpPr>
          <p:sp>
            <p:nvSpPr>
              <p:cNvPr id="10" name="TextBox 9">
                <a:extLst>
                  <a:ext uri="{FF2B5EF4-FFF2-40B4-BE49-F238E27FC236}">
                    <a16:creationId xmlns:a16="http://schemas.microsoft.com/office/drawing/2014/main" id="{DF8561BC-91BA-42B3-9DAA-1AADB550553C}"/>
                  </a:ext>
                </a:extLst>
              </p:cNvPr>
              <p:cNvSpPr txBox="1"/>
              <p:nvPr/>
            </p:nvSpPr>
            <p:spPr>
              <a:xfrm>
                <a:off x="-69089" y="1063225"/>
                <a:ext cx="1101296" cy="323165"/>
              </a:xfrm>
              <a:prstGeom prst="rect">
                <a:avLst/>
              </a:prstGeom>
              <a:noFill/>
            </p:spPr>
            <p:txBody>
              <a:bodyPr wrap="square" rtlCol="0">
                <a:spAutoFit/>
              </a:bodyPr>
              <a:lstStyle/>
              <a:p>
                <a:r>
                  <a:rPr lang="en-US" sz="1500" dirty="0">
                    <a:latin typeface="Century Gothic" panose="020B0502020202020204" pitchFamily="34" charset="0"/>
                  </a:rPr>
                  <a:t>January </a:t>
                </a:r>
              </a:p>
            </p:txBody>
          </p:sp>
          <p:sp>
            <p:nvSpPr>
              <p:cNvPr id="11" name="TextBox 10">
                <a:extLst>
                  <a:ext uri="{FF2B5EF4-FFF2-40B4-BE49-F238E27FC236}">
                    <a16:creationId xmlns:a16="http://schemas.microsoft.com/office/drawing/2014/main" id="{1C63165B-B91D-4D5A-A887-E469C2774610}"/>
                  </a:ext>
                </a:extLst>
              </p:cNvPr>
              <p:cNvSpPr txBox="1"/>
              <p:nvPr/>
            </p:nvSpPr>
            <p:spPr>
              <a:xfrm>
                <a:off x="-69089" y="3595193"/>
                <a:ext cx="1101296" cy="323165"/>
              </a:xfrm>
              <a:prstGeom prst="rect">
                <a:avLst/>
              </a:prstGeom>
              <a:noFill/>
            </p:spPr>
            <p:txBody>
              <a:bodyPr wrap="square" rtlCol="0">
                <a:spAutoFit/>
              </a:bodyPr>
              <a:lstStyle/>
              <a:p>
                <a:r>
                  <a:rPr lang="en-US" sz="1500" dirty="0">
                    <a:latin typeface="Century Gothic" panose="020B0502020202020204" pitchFamily="34" charset="0"/>
                  </a:rPr>
                  <a:t>July </a:t>
                </a:r>
              </a:p>
            </p:txBody>
          </p:sp>
        </p:grpSp>
      </p:grpSp>
    </p:spTree>
    <p:extLst>
      <p:ext uri="{BB962C8B-B14F-4D97-AF65-F5344CB8AC3E}">
        <p14:creationId xmlns:p14="http://schemas.microsoft.com/office/powerpoint/2010/main" val="55788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44E505-2B3C-43FC-A839-A15B7462771C}"/>
              </a:ext>
            </a:extLst>
          </p:cNvPr>
          <p:cNvSpPr txBox="1"/>
          <p:nvPr/>
        </p:nvSpPr>
        <p:spPr>
          <a:xfrm>
            <a:off x="336159" y="6023894"/>
            <a:ext cx="8478685" cy="584775"/>
          </a:xfrm>
          <a:prstGeom prst="rect">
            <a:avLst/>
          </a:prstGeom>
          <a:noFill/>
        </p:spPr>
        <p:txBody>
          <a:bodyPr wrap="square" rtlCol="0">
            <a:spAutoFit/>
          </a:bodyPr>
          <a:lstStyle/>
          <a:p>
            <a:pPr lvl="0">
              <a:defRPr/>
            </a:pPr>
            <a:r>
              <a:rPr lang="en-US" sz="800" dirty="0">
                <a:latin typeface="Times New Roman"/>
                <a:cs typeface="Times New Roman"/>
              </a:rPr>
              <a:t>Figure 5.2: Average rainfall for January (top) and July (bottom) 1981 – 2010. Data source: ECMWF Interim Reanalysis, for 1981 – 2010 (Dee et al. 2011).</a:t>
            </a:r>
          </a:p>
          <a:p>
            <a:pPr lvl="0">
              <a:defRPr/>
            </a:pPr>
            <a:endParaRPr lang="en-US" sz="800" dirty="0">
              <a:latin typeface="Times New Roman"/>
              <a:cs typeface="Times New Roman"/>
            </a:endParaRPr>
          </a:p>
          <a:p>
            <a:pPr lvl="0">
              <a:defRPr/>
            </a:pPr>
            <a:r>
              <a:rPr lang="en-US" sz="800" dirty="0">
                <a:latin typeface="Times New Roman"/>
                <a:cs typeface="Times New Roman"/>
              </a:rPr>
              <a:t>Simon Mason, </a:t>
            </a:r>
            <a:r>
              <a:rPr lang="en-US" sz="800" dirty="0" err="1">
                <a:latin typeface="Times New Roman"/>
                <a:cs typeface="Times New Roman"/>
              </a:rPr>
              <a:t>Ángel</a:t>
            </a:r>
            <a:r>
              <a:rPr lang="en-US" sz="800" dirty="0">
                <a:latin typeface="Times New Roman"/>
                <a:cs typeface="Times New Roman"/>
              </a:rPr>
              <a:t> G. Muñoz, Bradfield Lyon, Madeleine C Thomson. Chapter 5: Climate Variability and Trends: Drivers (2019) In “Climate Information for Public Health Action”, Eds. Thomson, M.C. &amp; Mason, S.J. Routledge, London, UK</a:t>
            </a:r>
          </a:p>
        </p:txBody>
      </p:sp>
      <p:grpSp>
        <p:nvGrpSpPr>
          <p:cNvPr id="9" name="Group 8">
            <a:extLst>
              <a:ext uri="{FF2B5EF4-FFF2-40B4-BE49-F238E27FC236}">
                <a16:creationId xmlns:a16="http://schemas.microsoft.com/office/drawing/2014/main" id="{622A16B0-5CE7-4B49-80C3-224FACF95B09}"/>
              </a:ext>
            </a:extLst>
          </p:cNvPr>
          <p:cNvGrpSpPr/>
          <p:nvPr/>
        </p:nvGrpSpPr>
        <p:grpSpPr>
          <a:xfrm>
            <a:off x="2237225" y="1049300"/>
            <a:ext cx="4669551" cy="4759400"/>
            <a:chOff x="74196" y="943219"/>
            <a:chExt cx="4669551" cy="4759400"/>
          </a:xfrm>
        </p:grpSpPr>
        <p:grpSp>
          <p:nvGrpSpPr>
            <p:cNvPr id="10" name="Group 9">
              <a:extLst>
                <a:ext uri="{FF2B5EF4-FFF2-40B4-BE49-F238E27FC236}">
                  <a16:creationId xmlns:a16="http://schemas.microsoft.com/office/drawing/2014/main" id="{7E4F5588-C4A4-470C-8ECF-01A3340B78A2}"/>
                </a:ext>
              </a:extLst>
            </p:cNvPr>
            <p:cNvGrpSpPr/>
            <p:nvPr/>
          </p:nvGrpSpPr>
          <p:grpSpPr>
            <a:xfrm>
              <a:off x="115689" y="943219"/>
              <a:ext cx="4628058" cy="4759400"/>
              <a:chOff x="-24981" y="924504"/>
              <a:chExt cx="4628057" cy="4759400"/>
            </a:xfrm>
          </p:grpSpPr>
          <p:pic>
            <p:nvPicPr>
              <p:cNvPr id="14" name="Picture 13" descr="Prec_Jul_CLR_007.tif">
                <a:extLst>
                  <a:ext uri="{FF2B5EF4-FFF2-40B4-BE49-F238E27FC236}">
                    <a16:creationId xmlns:a16="http://schemas.microsoft.com/office/drawing/2014/main" id="{A4D1D30C-7305-416D-AC28-D3983F140023}"/>
                  </a:ext>
                </a:extLst>
              </p:cNvPr>
              <p:cNvPicPr>
                <a:picLocks noChangeAspect="1"/>
              </p:cNvPicPr>
              <p:nvPr/>
            </p:nvPicPr>
            <p:blipFill rotWithShape="1">
              <a:blip r:embed="rId3">
                <a:extLst>
                  <a:ext uri="{28A0092B-C50C-407E-A947-70E740481C1C}">
                    <a14:useLocalDpi xmlns:a14="http://schemas.microsoft.com/office/drawing/2010/main" val="0"/>
                  </a:ext>
                </a:extLst>
              </a:blip>
              <a:srcRect l="21506" t="8554" r="17499" b="22243"/>
              <a:stretch/>
            </p:blipFill>
            <p:spPr>
              <a:xfrm>
                <a:off x="131990" y="3668414"/>
                <a:ext cx="4287610" cy="2015490"/>
              </a:xfrm>
              <a:prstGeom prst="rect">
                <a:avLst/>
              </a:prstGeom>
            </p:spPr>
          </p:pic>
          <p:pic>
            <p:nvPicPr>
              <p:cNvPr id="15" name="Picture 14" descr="Prec_Jan_CLR_007.tif">
                <a:extLst>
                  <a:ext uri="{FF2B5EF4-FFF2-40B4-BE49-F238E27FC236}">
                    <a16:creationId xmlns:a16="http://schemas.microsoft.com/office/drawing/2014/main" id="{E7D8E890-A48A-4E0D-B984-34C2BD683D59}"/>
                  </a:ext>
                </a:extLst>
              </p:cNvPr>
              <p:cNvPicPr>
                <a:picLocks noChangeAspect="1"/>
              </p:cNvPicPr>
              <p:nvPr/>
            </p:nvPicPr>
            <p:blipFill rotWithShape="1">
              <a:blip r:embed="rId4">
                <a:extLst>
                  <a:ext uri="{28A0092B-C50C-407E-A947-70E740481C1C}">
                    <a14:useLocalDpi xmlns:a14="http://schemas.microsoft.com/office/drawing/2010/main" val="0"/>
                  </a:ext>
                </a:extLst>
              </a:blip>
              <a:srcRect l="21505" r="18211" b="20911"/>
              <a:stretch/>
            </p:blipFill>
            <p:spPr>
              <a:xfrm>
                <a:off x="165121" y="924504"/>
                <a:ext cx="4199097" cy="2282522"/>
              </a:xfrm>
              <a:prstGeom prst="rect">
                <a:avLst/>
              </a:prstGeom>
            </p:spPr>
          </p:pic>
          <p:pic>
            <p:nvPicPr>
              <p:cNvPr id="16" name="Picture 15" descr="Prec_Jul_CLR_007.tif">
                <a:extLst>
                  <a:ext uri="{FF2B5EF4-FFF2-40B4-BE49-F238E27FC236}">
                    <a16:creationId xmlns:a16="http://schemas.microsoft.com/office/drawing/2014/main" id="{2CC1C1AE-0FDA-4B52-A3A2-7F46DEEC0322}"/>
                  </a:ext>
                </a:extLst>
              </p:cNvPr>
              <p:cNvPicPr>
                <a:picLocks noChangeAspect="1"/>
              </p:cNvPicPr>
              <p:nvPr/>
            </p:nvPicPr>
            <p:blipFill rotWithShape="1">
              <a:blip r:embed="rId3">
                <a:extLst>
                  <a:ext uri="{28A0092B-C50C-407E-A947-70E740481C1C}">
                    <a14:useLocalDpi xmlns:a14="http://schemas.microsoft.com/office/drawing/2010/main" val="0"/>
                  </a:ext>
                </a:extLst>
              </a:blip>
              <a:srcRect l="19191" t="80385" r="14827" b="7042"/>
              <a:stretch/>
            </p:blipFill>
            <p:spPr>
              <a:xfrm>
                <a:off x="-24981" y="3322919"/>
                <a:ext cx="4628057" cy="365373"/>
              </a:xfrm>
              <a:prstGeom prst="rect">
                <a:avLst/>
              </a:prstGeom>
            </p:spPr>
          </p:pic>
          <p:pic>
            <p:nvPicPr>
              <p:cNvPr id="17" name="Picture 16" descr="Prec_Jul_CLR_007.tif">
                <a:extLst>
                  <a:ext uri="{FF2B5EF4-FFF2-40B4-BE49-F238E27FC236}">
                    <a16:creationId xmlns:a16="http://schemas.microsoft.com/office/drawing/2014/main" id="{3ED8D680-3CAE-44CD-84FB-7E10BE399BC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3021" b="97188" l="45706" r="61934">
                            <a14:foregroundMark x1="46051" y1="95417" x2="46051" y2="95417"/>
                            <a14:foregroundMark x1="46051" y1="94688" x2="46051" y2="94063"/>
                            <a14:foregroundMark x1="46051" y1="95417" x2="46051" y2="94688"/>
                            <a14:foregroundMark x1="46698" y1="94063" x2="61329" y2="95313"/>
                            <a14:foregroundMark x1="61329" y1="96563" x2="46224" y2="96667"/>
                            <a14:foregroundMark x1="45792" y1="93333" x2="53129" y2="94688"/>
                            <a14:foregroundMark x1="53129" y1="94688" x2="61934" y2="94271"/>
                            <a14:foregroundMark x1="45706" y1="93854" x2="58567" y2="96667"/>
                            <a14:foregroundMark x1="58567" y1="96667" x2="61804" y2="96563"/>
                            <a14:foregroundMark x1="46698" y1="94479" x2="47173" y2="95521"/>
                            <a14:foregroundMark x1="52093" y1="95625" x2="53172" y2="96042"/>
                            <a14:backgroundMark x1="45101" y1="94688" x2="45101" y2="94688"/>
                            <a14:backgroundMark x1="45101" y1="94688" x2="45101" y2="94688"/>
                            <a14:backgroundMark x1="45145" y1="94375" x2="45145" y2="94375"/>
                            <a14:backgroundMark x1="45145" y1="94688" x2="45145" y2="94688"/>
                          </a14:backgroundRemoval>
                        </a14:imgEffect>
                      </a14:imgLayer>
                    </a14:imgProps>
                  </a:ext>
                  <a:ext uri="{28A0092B-C50C-407E-A947-70E740481C1C}">
                    <a14:useLocalDpi xmlns:a14="http://schemas.microsoft.com/office/drawing/2010/main" val="0"/>
                  </a:ext>
                </a:extLst>
              </a:blip>
              <a:srcRect l="45056" t="92582" r="37536" b="2276"/>
              <a:stretch/>
            </p:blipFill>
            <p:spPr>
              <a:xfrm>
                <a:off x="1674744" y="3153061"/>
                <a:ext cx="1243584" cy="152200"/>
              </a:xfrm>
              <a:prstGeom prst="rect">
                <a:avLst/>
              </a:prstGeom>
            </p:spPr>
          </p:pic>
        </p:grpSp>
        <p:grpSp>
          <p:nvGrpSpPr>
            <p:cNvPr id="11" name="Group 10">
              <a:extLst>
                <a:ext uri="{FF2B5EF4-FFF2-40B4-BE49-F238E27FC236}">
                  <a16:creationId xmlns:a16="http://schemas.microsoft.com/office/drawing/2014/main" id="{CA2FCEAD-F917-4277-8B62-7371A43707E4}"/>
                </a:ext>
              </a:extLst>
            </p:cNvPr>
            <p:cNvGrpSpPr/>
            <p:nvPr/>
          </p:nvGrpSpPr>
          <p:grpSpPr>
            <a:xfrm>
              <a:off x="74196" y="1086678"/>
              <a:ext cx="980661" cy="2834452"/>
              <a:chOff x="74196" y="1086678"/>
              <a:chExt cx="980661" cy="2834452"/>
            </a:xfrm>
          </p:grpSpPr>
          <p:sp>
            <p:nvSpPr>
              <p:cNvPr id="12" name="TextBox 11">
                <a:extLst>
                  <a:ext uri="{FF2B5EF4-FFF2-40B4-BE49-F238E27FC236}">
                    <a16:creationId xmlns:a16="http://schemas.microsoft.com/office/drawing/2014/main" id="{45BA07B9-6755-4AC1-AF50-184203F565DF}"/>
                  </a:ext>
                </a:extLst>
              </p:cNvPr>
              <p:cNvSpPr txBox="1"/>
              <p:nvPr/>
            </p:nvSpPr>
            <p:spPr>
              <a:xfrm>
                <a:off x="74196" y="1086678"/>
                <a:ext cx="980661" cy="323165"/>
              </a:xfrm>
              <a:prstGeom prst="rect">
                <a:avLst/>
              </a:prstGeom>
              <a:noFill/>
            </p:spPr>
            <p:txBody>
              <a:bodyPr wrap="square" rtlCol="0">
                <a:spAutoFit/>
              </a:bodyPr>
              <a:lstStyle/>
              <a:p>
                <a:r>
                  <a:rPr lang="en-US" sz="1500" dirty="0">
                    <a:latin typeface="Century Gothic" panose="020B0502020202020204" pitchFamily="34" charset="0"/>
                  </a:rPr>
                  <a:t>January</a:t>
                </a:r>
              </a:p>
            </p:txBody>
          </p:sp>
          <p:sp>
            <p:nvSpPr>
              <p:cNvPr id="13" name="TextBox 12">
                <a:extLst>
                  <a:ext uri="{FF2B5EF4-FFF2-40B4-BE49-F238E27FC236}">
                    <a16:creationId xmlns:a16="http://schemas.microsoft.com/office/drawing/2014/main" id="{93070FC3-48E3-480F-AB19-167269B4BCAE}"/>
                  </a:ext>
                </a:extLst>
              </p:cNvPr>
              <p:cNvSpPr txBox="1"/>
              <p:nvPr/>
            </p:nvSpPr>
            <p:spPr>
              <a:xfrm>
                <a:off x="74196" y="3597965"/>
                <a:ext cx="980661" cy="323165"/>
              </a:xfrm>
              <a:prstGeom prst="rect">
                <a:avLst/>
              </a:prstGeom>
              <a:noFill/>
            </p:spPr>
            <p:txBody>
              <a:bodyPr wrap="square" rtlCol="0">
                <a:spAutoFit/>
              </a:bodyPr>
              <a:lstStyle/>
              <a:p>
                <a:r>
                  <a:rPr lang="en-US" sz="1500" dirty="0">
                    <a:latin typeface="Century Gothic" panose="020B0502020202020204" pitchFamily="34" charset="0"/>
                  </a:rPr>
                  <a:t>July</a:t>
                </a:r>
              </a:p>
            </p:txBody>
          </p:sp>
        </p:grpSp>
      </p:grpSp>
    </p:spTree>
    <p:extLst>
      <p:ext uri="{BB962C8B-B14F-4D97-AF65-F5344CB8AC3E}">
        <p14:creationId xmlns:p14="http://schemas.microsoft.com/office/powerpoint/2010/main" val="345774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14EBD8-E8C0-4C6D-B215-E78D1033F540}"/>
              </a:ext>
            </a:extLst>
          </p:cNvPr>
          <p:cNvPicPr>
            <a:picLocks noChangeAspect="1"/>
          </p:cNvPicPr>
          <p:nvPr/>
        </p:nvPicPr>
        <p:blipFill>
          <a:blip r:embed="rId3"/>
          <a:stretch>
            <a:fillRect/>
          </a:stretch>
        </p:blipFill>
        <p:spPr>
          <a:xfrm>
            <a:off x="1491509" y="381000"/>
            <a:ext cx="6233172" cy="5308202"/>
          </a:xfrm>
          <a:prstGeom prst="rect">
            <a:avLst/>
          </a:prstGeom>
        </p:spPr>
      </p:pic>
      <p:sp>
        <p:nvSpPr>
          <p:cNvPr id="6" name="TextBox 5">
            <a:extLst>
              <a:ext uri="{FF2B5EF4-FFF2-40B4-BE49-F238E27FC236}">
                <a16:creationId xmlns:a16="http://schemas.microsoft.com/office/drawing/2014/main" id="{52945745-A57F-45C4-9B26-F10509F3BC3F}"/>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5.3: Temperature as a function of altitude over Brookhaven, NY, at 08h00 local time on 3 August 2017 (Data source: https://ruc.noaa.gov/raobs/).</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146914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10084-E6EC-403D-8641-B4E1021C08D0}"/>
              </a:ext>
            </a:extLst>
          </p:cNvPr>
          <p:cNvPicPr>
            <a:picLocks noChangeAspect="1"/>
          </p:cNvPicPr>
          <p:nvPr/>
        </p:nvPicPr>
        <p:blipFill>
          <a:blip r:embed="rId3"/>
          <a:stretch>
            <a:fillRect/>
          </a:stretch>
        </p:blipFill>
        <p:spPr>
          <a:xfrm>
            <a:off x="1141469" y="1368548"/>
            <a:ext cx="6861062" cy="4120904"/>
          </a:xfrm>
          <a:prstGeom prst="rect">
            <a:avLst/>
          </a:prstGeom>
        </p:spPr>
      </p:pic>
      <p:sp>
        <p:nvSpPr>
          <p:cNvPr id="4" name="TextBox 3">
            <a:extLst>
              <a:ext uri="{FF2B5EF4-FFF2-40B4-BE49-F238E27FC236}">
                <a16:creationId xmlns:a16="http://schemas.microsoft.com/office/drawing/2014/main" id="{6CB311CB-6314-4182-A359-2B97033932F6}"/>
              </a:ext>
            </a:extLst>
          </p:cNvPr>
          <p:cNvSpPr txBox="1"/>
          <p:nvPr/>
        </p:nvSpPr>
        <p:spPr>
          <a:xfrm>
            <a:off x="451757" y="5867400"/>
            <a:ext cx="8345992" cy="830997"/>
          </a:xfrm>
          <a:prstGeom prst="rect">
            <a:avLst/>
          </a:prstGeom>
          <a:noFill/>
        </p:spPr>
        <p:txBody>
          <a:bodyPr wrap="square" rtlCol="0">
            <a:spAutoFit/>
          </a:bodyPr>
          <a:lstStyle/>
          <a:p>
            <a:pPr marL="0" lvl="1">
              <a:defRPr/>
            </a:pPr>
            <a:r>
              <a:rPr lang="en-US" sz="800" dirty="0">
                <a:solidFill>
                  <a:prstClr val="black"/>
                </a:solidFill>
                <a:latin typeface="Times New Roman" panose="02020603050405020304" pitchFamily="18" charset="0"/>
                <a:cs typeface="Times New Roman" panose="02020603050405020304" pitchFamily="18" charset="0"/>
              </a:rPr>
              <a:t>Figure 5.4  Climatological (1981–2010) monthly average minimum  temperature (°C) as a function of elevation for 18 stations in the Ethiopian Highlands (locations shown in insert). Points indicate the lowest climatological monthly minimum temperature during the calendar year, with the solid line showing a least squares linear fit and dashed lines indicating the 95% confidence limits for  predicted values</a:t>
            </a:r>
          </a:p>
          <a:p>
            <a:pPr marL="0" lvl="1">
              <a:defRPr/>
            </a:pPr>
            <a:endParaRPr lang="en-US" sz="800" dirty="0">
              <a:solidFill>
                <a:prstClr val="black"/>
              </a:solidFill>
              <a:latin typeface="Times New Roman" panose="02020603050405020304" pitchFamily="18" charset="0"/>
              <a:cs typeface="Times New Roman" panose="02020603050405020304" pitchFamily="18" charset="0"/>
            </a:endParaRPr>
          </a:p>
          <a:p>
            <a:pPr marL="0" lvl="1">
              <a:defRPr/>
            </a:pPr>
            <a:r>
              <a:rPr lang="en-US" sz="800" dirty="0">
                <a:solidFill>
                  <a:prstClr val="black"/>
                </a:solidFill>
                <a:latin typeface="Times New Roman" panose="02020603050405020304" pitchFamily="18" charset="0"/>
                <a:cs typeface="Times New Roman" panose="02020603050405020304" pitchFamily="18" charset="0"/>
              </a:rPr>
              <a:t>Simon Mason, </a:t>
            </a:r>
            <a:r>
              <a:rPr lang="en-US" sz="800" dirty="0" err="1">
                <a:solidFill>
                  <a:prstClr val="black"/>
                </a:solidFill>
                <a:latin typeface="Times New Roman" panose="02020603050405020304" pitchFamily="18" charset="0"/>
                <a:cs typeface="Times New Roman" panose="02020603050405020304" pitchFamily="18" charset="0"/>
              </a:rPr>
              <a:t>Ángel</a:t>
            </a:r>
            <a:r>
              <a:rPr lang="en-US" sz="800" dirty="0">
                <a:solidFill>
                  <a:prstClr val="black"/>
                </a:solidFill>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213643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7849155" cy="6063419"/>
          </a:xfrm>
          <a:prstGeom prst="rect">
            <a:avLst/>
          </a:prstGeom>
        </p:spPr>
      </p:pic>
      <p:sp>
        <p:nvSpPr>
          <p:cNvPr id="5" name="TextBox 4">
            <a:extLst>
              <a:ext uri="{FF2B5EF4-FFF2-40B4-BE49-F238E27FC236}">
                <a16:creationId xmlns:a16="http://schemas.microsoft.com/office/drawing/2014/main" id="{48FF4C6B-749B-4FFA-835D-BC232FC9AC76}"/>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2.1. Basic, underlying and immediate causes of nutrition outcomes. Adapted from the United Nations Children’s Fund (UNICEF 2013)</a:t>
            </a:r>
          </a:p>
          <a:p>
            <a:endParaRPr lang="en-US" sz="800" dirty="0">
              <a:latin typeface="Times New Roman"/>
              <a:cs typeface="Times New Roman"/>
            </a:endParaRPr>
          </a:p>
          <a:p>
            <a:pPr>
              <a:defRPr/>
            </a:pPr>
            <a:r>
              <a:rPr lang="en-US" sz="800" dirty="0">
                <a:latin typeface="Times New Roman"/>
                <a:cs typeface="Times New Roman"/>
              </a:rPr>
              <a:t>Madeleine Thomson (2019). Chapter 2: Climate Impacts on Disasters, Infectious Diseases and Nutrition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a:p>
            <a:endParaRPr lang="en-US" sz="800" dirty="0">
              <a:latin typeface="Times New Roman"/>
              <a:cs typeface="Times New Roman"/>
            </a:endParaRPr>
          </a:p>
        </p:txBody>
      </p:sp>
    </p:spTree>
    <p:extLst>
      <p:ext uri="{BB962C8B-B14F-4D97-AF65-F5344CB8AC3E}">
        <p14:creationId xmlns:p14="http://schemas.microsoft.com/office/powerpoint/2010/main" val="3555380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BD93C5-D6D2-4937-8258-729D0E4592EF}"/>
              </a:ext>
            </a:extLst>
          </p:cNvPr>
          <p:cNvPicPr>
            <a:picLocks noChangeAspect="1"/>
          </p:cNvPicPr>
          <p:nvPr/>
        </p:nvPicPr>
        <p:blipFill>
          <a:blip r:embed="rId3"/>
          <a:stretch>
            <a:fillRect/>
          </a:stretch>
        </p:blipFill>
        <p:spPr>
          <a:xfrm>
            <a:off x="2112950" y="458624"/>
            <a:ext cx="4918099" cy="5140386"/>
          </a:xfrm>
          <a:prstGeom prst="rect">
            <a:avLst/>
          </a:prstGeom>
        </p:spPr>
      </p:pic>
      <p:sp>
        <p:nvSpPr>
          <p:cNvPr id="10" name="TextBox 9">
            <a:extLst>
              <a:ext uri="{FF2B5EF4-FFF2-40B4-BE49-F238E27FC236}">
                <a16:creationId xmlns:a16="http://schemas.microsoft.com/office/drawing/2014/main" id="{E1CEE12C-EA99-4640-ADB1-365B5EB18553}"/>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5.5 Rainfall (and snow) as a function of latitude (the North Pole is at the top; the South Pole at the bottom).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420052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4F0AC-0FB7-4BA5-86BC-B364C2E20089}"/>
              </a:ext>
            </a:extLst>
          </p:cNvPr>
          <p:cNvPicPr>
            <a:picLocks noChangeAspect="1"/>
          </p:cNvPicPr>
          <p:nvPr/>
        </p:nvPicPr>
        <p:blipFill>
          <a:blip r:embed="rId3"/>
          <a:stretch>
            <a:fillRect/>
          </a:stretch>
        </p:blipFill>
        <p:spPr>
          <a:xfrm>
            <a:off x="1743311" y="464457"/>
            <a:ext cx="5657378" cy="5173702"/>
          </a:xfrm>
          <a:prstGeom prst="rect">
            <a:avLst/>
          </a:prstGeom>
        </p:spPr>
      </p:pic>
      <p:sp>
        <p:nvSpPr>
          <p:cNvPr id="6" name="TextBox 5">
            <a:extLst>
              <a:ext uri="{FF2B5EF4-FFF2-40B4-BE49-F238E27FC236}">
                <a16:creationId xmlns:a16="http://schemas.microsoft.com/office/drawing/2014/main" id="{967FB6BD-6F71-43E1-BB35-0D7986773B89}"/>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5.6 Temperature as a function of latitude (the North Pole is at the top; the South Pole at the bottom).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ECMWF Interim Reanalysis, for 1981 – 2010</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82032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nualTempRange_CLR_00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5433"/>
            <a:ext cx="9144000" cy="3788623"/>
          </a:xfrm>
          <a:prstGeom prst="rect">
            <a:avLst/>
          </a:prstGeom>
        </p:spPr>
      </p:pic>
      <p:sp>
        <p:nvSpPr>
          <p:cNvPr id="5" name="TextBox 4">
            <a:extLst>
              <a:ext uri="{FF2B5EF4-FFF2-40B4-BE49-F238E27FC236}">
                <a16:creationId xmlns:a16="http://schemas.microsoft.com/office/drawing/2014/main" id="{F9D6E990-AAB0-4014-99C8-53503EE09824}"/>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5.7 The annual range in temperature, calculated as the difference between the warmest and coldest mean monthly temperature. (Scale is from 0 [black] to 40 [white].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2900364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45161F9-A638-4406-B751-E56F450413E4}"/>
              </a:ext>
            </a:extLst>
          </p:cNvPr>
          <p:cNvGrpSpPr/>
          <p:nvPr/>
        </p:nvGrpSpPr>
        <p:grpSpPr>
          <a:xfrm>
            <a:off x="865632" y="533400"/>
            <a:ext cx="7412736" cy="4881035"/>
            <a:chOff x="865632" y="533400"/>
            <a:chExt cx="7412736" cy="4881035"/>
          </a:xfrm>
        </p:grpSpPr>
        <p:pic>
          <p:nvPicPr>
            <p:cNvPr id="3" name="Picture 2" descr="A close up of a logo&#10;&#10;Description generated with high confidence">
              <a:extLst>
                <a:ext uri="{FF2B5EF4-FFF2-40B4-BE49-F238E27FC236}">
                  <a16:creationId xmlns:a16="http://schemas.microsoft.com/office/drawing/2014/main" id="{174494DA-967C-4CFC-A449-6C700350BA43}"/>
                </a:ext>
              </a:extLst>
            </p:cNvPr>
            <p:cNvPicPr>
              <a:picLocks noChangeAspect="1"/>
            </p:cNvPicPr>
            <p:nvPr/>
          </p:nvPicPr>
          <p:blipFill>
            <a:blip r:embed="rId3"/>
            <a:stretch>
              <a:fillRect/>
            </a:stretch>
          </p:blipFill>
          <p:spPr>
            <a:xfrm>
              <a:off x="865632" y="533400"/>
              <a:ext cx="7412736" cy="4881035"/>
            </a:xfrm>
            <a:prstGeom prst="rect">
              <a:avLst/>
            </a:prstGeom>
          </p:spPr>
        </p:pic>
        <p:sp>
          <p:nvSpPr>
            <p:cNvPr id="2" name="Rectangle 1">
              <a:extLst>
                <a:ext uri="{FF2B5EF4-FFF2-40B4-BE49-F238E27FC236}">
                  <a16:creationId xmlns:a16="http://schemas.microsoft.com/office/drawing/2014/main" id="{037FBBC7-89E8-4468-B88A-4F5FB4E875AC}"/>
                </a:ext>
              </a:extLst>
            </p:cNvPr>
            <p:cNvSpPr/>
            <p:nvPr/>
          </p:nvSpPr>
          <p:spPr>
            <a:xfrm>
              <a:off x="4648200" y="5181600"/>
              <a:ext cx="609600" cy="232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34E6A0-0B21-4068-BDCD-B601639B3A5E}"/>
                </a:ext>
              </a:extLst>
            </p:cNvPr>
            <p:cNvSpPr txBox="1"/>
            <p:nvPr/>
          </p:nvSpPr>
          <p:spPr>
            <a:xfrm>
              <a:off x="3611495" y="4667436"/>
              <a:ext cx="2612571" cy="292388"/>
            </a:xfrm>
            <a:prstGeom prst="rect">
              <a:avLst/>
            </a:prstGeom>
            <a:noFill/>
          </p:spPr>
          <p:txBody>
            <a:bodyPr wrap="square" rtlCol="0">
              <a:spAutoFit/>
            </a:bodyPr>
            <a:lstStyle/>
            <a:p>
              <a:r>
                <a:rPr lang="en-US" sz="1300" dirty="0">
                  <a:latin typeface="Century Gothic" panose="020B0502020202020204" pitchFamily="34" charset="0"/>
                </a:rPr>
                <a:t>Temperature (Celsius)</a:t>
              </a:r>
            </a:p>
          </p:txBody>
        </p:sp>
      </p:grpSp>
      <p:sp>
        <p:nvSpPr>
          <p:cNvPr id="7" name="TextBox 6">
            <a:extLst>
              <a:ext uri="{FF2B5EF4-FFF2-40B4-BE49-F238E27FC236}">
                <a16:creationId xmlns:a16="http://schemas.microsoft.com/office/drawing/2014/main" id="{15C5F028-2C88-4931-BE6E-AC5EB138558E}"/>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5.8 Example of a cold front, occurring on 26 November 2015 over part of the USA. The front lies along the boundary between the warm air to the southeast (orange shading), and the cold air to the northwest (blue shading). The 2 m wind speeds and directions are shown by the arrows.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2472594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252501-282C-4D1E-9483-77F3D2619694}"/>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5.9 Average daily-range in temperature for 1981 – 2010. Data source: ECMWF Interim Reanalysis, for 1981 – 2010 (Dee et al. 2011).</a:t>
            </a:r>
          </a:p>
          <a:p>
            <a:endParaRPr lang="en-US" sz="800" dirty="0">
              <a:latin typeface="Times New Roman"/>
              <a:cs typeface="Times New Roman"/>
            </a:endParaRPr>
          </a:p>
          <a:p>
            <a:pPr lvl="0">
              <a:defRPr/>
            </a:pPr>
            <a:r>
              <a:rPr lang="en-US" sz="800" dirty="0">
                <a:latin typeface="Times New Roman"/>
                <a:cs typeface="Times New Roman"/>
              </a:rPr>
              <a:t>Simon Mason, </a:t>
            </a:r>
            <a:r>
              <a:rPr lang="en-US" sz="800" dirty="0" err="1">
                <a:latin typeface="Times New Roman"/>
                <a:cs typeface="Times New Roman"/>
              </a:rPr>
              <a:t>Ángel</a:t>
            </a:r>
            <a:r>
              <a:rPr lang="en-US" sz="800" dirty="0">
                <a:latin typeface="Times New Roman"/>
                <a:cs typeface="Times New Roman"/>
              </a:rPr>
              <a:t> G. Muñoz, Bradfield Lyon, Madeleine C Thomson. Chapter 5: Climate Variability and Trends: Drivers (2019) In “Climate Information for Public Health Action”, Eds. Thomson, M.C. &amp; Mason, S.J. Routledge, London, UK</a:t>
            </a:r>
          </a:p>
        </p:txBody>
      </p:sp>
      <p:pic>
        <p:nvPicPr>
          <p:cNvPr id="5" name="Picture 4" descr="AvDNTempRange_CLR_00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3788623"/>
          </a:xfrm>
          <a:prstGeom prst="rect">
            <a:avLst/>
          </a:prstGeom>
        </p:spPr>
      </p:pic>
    </p:spTree>
    <p:extLst>
      <p:ext uri="{BB962C8B-B14F-4D97-AF65-F5344CB8AC3E}">
        <p14:creationId xmlns:p14="http://schemas.microsoft.com/office/powerpoint/2010/main" val="2648051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2DDAEF-DB43-4E0A-B86A-08ACE690D208}"/>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5.10 Illustration of the causes of Earth’s seasons</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187140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8F4B2E-A04C-4EA4-8ACB-9FFEA96DADC6}"/>
              </a:ext>
            </a:extLst>
          </p:cNvPr>
          <p:cNvGrpSpPr/>
          <p:nvPr/>
        </p:nvGrpSpPr>
        <p:grpSpPr>
          <a:xfrm>
            <a:off x="2247900" y="297098"/>
            <a:ext cx="4495800" cy="5501911"/>
            <a:chOff x="3882882" y="429150"/>
            <a:chExt cx="4260582" cy="5214054"/>
          </a:xfrm>
        </p:grpSpPr>
        <p:grpSp>
          <p:nvGrpSpPr>
            <p:cNvPr id="16" name="Group 15">
              <a:extLst>
                <a:ext uri="{FF2B5EF4-FFF2-40B4-BE49-F238E27FC236}">
                  <a16:creationId xmlns:a16="http://schemas.microsoft.com/office/drawing/2014/main" id="{619977B5-EB6B-49CC-A4EB-E81010A01A73}"/>
                </a:ext>
              </a:extLst>
            </p:cNvPr>
            <p:cNvGrpSpPr/>
            <p:nvPr/>
          </p:nvGrpSpPr>
          <p:grpSpPr>
            <a:xfrm>
              <a:off x="3922644" y="429150"/>
              <a:ext cx="4220820" cy="5214054"/>
              <a:chOff x="3922644" y="429150"/>
              <a:chExt cx="4220820" cy="5214054"/>
            </a:xfrm>
          </p:grpSpPr>
          <p:pic>
            <p:nvPicPr>
              <p:cNvPr id="20" name="Picture 19" descr="DailyTempSTD_CLR_007.tif">
                <a:extLst>
                  <a:ext uri="{FF2B5EF4-FFF2-40B4-BE49-F238E27FC236}">
                    <a16:creationId xmlns:a16="http://schemas.microsoft.com/office/drawing/2014/main" id="{539643AF-FD2A-4D93-82B9-F4634706C440}"/>
                  </a:ext>
                </a:extLst>
              </p:cNvPr>
              <p:cNvPicPr>
                <a:picLocks noChangeAspect="1"/>
              </p:cNvPicPr>
              <p:nvPr/>
            </p:nvPicPr>
            <p:blipFill rotWithShape="1">
              <a:blip r:embed="rId3">
                <a:extLst>
                  <a:ext uri="{28A0092B-C50C-407E-A947-70E740481C1C}">
                    <a14:useLocalDpi xmlns:a14="http://schemas.microsoft.com/office/drawing/2010/main" val="0"/>
                  </a:ext>
                </a:extLst>
              </a:blip>
              <a:srcRect l="20540" r="16027"/>
              <a:stretch/>
            </p:blipFill>
            <p:spPr>
              <a:xfrm>
                <a:off x="4030454" y="2956666"/>
                <a:ext cx="4113010" cy="2686538"/>
              </a:xfrm>
              <a:prstGeom prst="rect">
                <a:avLst/>
              </a:prstGeom>
            </p:spPr>
          </p:pic>
          <p:pic>
            <p:nvPicPr>
              <p:cNvPr id="21" name="Picture 20" descr="AnTempSTD_CLR_007.tif">
                <a:extLst>
                  <a:ext uri="{FF2B5EF4-FFF2-40B4-BE49-F238E27FC236}">
                    <a16:creationId xmlns:a16="http://schemas.microsoft.com/office/drawing/2014/main" id="{AF7BFED2-041F-472B-987F-311621673DDA}"/>
                  </a:ext>
                </a:extLst>
              </p:cNvPr>
              <p:cNvPicPr>
                <a:picLocks noChangeAspect="1"/>
              </p:cNvPicPr>
              <p:nvPr/>
            </p:nvPicPr>
            <p:blipFill rotWithShape="1">
              <a:blip r:embed="rId4">
                <a:extLst>
                  <a:ext uri="{28A0092B-C50C-407E-A947-70E740481C1C}">
                    <a14:useLocalDpi xmlns:a14="http://schemas.microsoft.com/office/drawing/2010/main" val="0"/>
                  </a:ext>
                </a:extLst>
              </a:blip>
              <a:srcRect l="18670" r="16541"/>
              <a:stretch/>
            </p:blipFill>
            <p:spPr>
              <a:xfrm>
                <a:off x="3922644" y="429150"/>
                <a:ext cx="4200940" cy="2686539"/>
              </a:xfrm>
              <a:prstGeom prst="rect">
                <a:avLst/>
              </a:prstGeom>
            </p:spPr>
          </p:pic>
        </p:grpSp>
        <p:grpSp>
          <p:nvGrpSpPr>
            <p:cNvPr id="17" name="Group 16">
              <a:extLst>
                <a:ext uri="{FF2B5EF4-FFF2-40B4-BE49-F238E27FC236}">
                  <a16:creationId xmlns:a16="http://schemas.microsoft.com/office/drawing/2014/main" id="{8D4BA432-2025-4A5D-B7DF-5D6468B766BC}"/>
                </a:ext>
              </a:extLst>
            </p:cNvPr>
            <p:cNvGrpSpPr/>
            <p:nvPr/>
          </p:nvGrpSpPr>
          <p:grpSpPr>
            <a:xfrm>
              <a:off x="3882882" y="581496"/>
              <a:ext cx="1309560" cy="2871029"/>
              <a:chOff x="225284" y="581496"/>
              <a:chExt cx="1309560" cy="2871029"/>
            </a:xfrm>
          </p:grpSpPr>
          <p:sp>
            <p:nvSpPr>
              <p:cNvPr id="18" name="TextBox 17">
                <a:extLst>
                  <a:ext uri="{FF2B5EF4-FFF2-40B4-BE49-F238E27FC236}">
                    <a16:creationId xmlns:a16="http://schemas.microsoft.com/office/drawing/2014/main" id="{4D136016-C2D6-4BE8-98A8-238258E177D8}"/>
                  </a:ext>
                </a:extLst>
              </p:cNvPr>
              <p:cNvSpPr txBox="1"/>
              <p:nvPr/>
            </p:nvSpPr>
            <p:spPr>
              <a:xfrm>
                <a:off x="225284" y="581496"/>
                <a:ext cx="1302934" cy="307777"/>
              </a:xfrm>
              <a:prstGeom prst="rect">
                <a:avLst/>
              </a:prstGeom>
              <a:noFill/>
            </p:spPr>
            <p:txBody>
              <a:bodyPr wrap="square" rtlCol="0">
                <a:spAutoFit/>
              </a:bodyPr>
              <a:lstStyle/>
              <a:p>
                <a:r>
                  <a:rPr lang="en-US" sz="1400" dirty="0">
                    <a:latin typeface="Century Gothic" panose="020B0502020202020204" pitchFamily="34" charset="0"/>
                  </a:rPr>
                  <a:t>Annual</a:t>
                </a:r>
              </a:p>
            </p:txBody>
          </p:sp>
          <p:sp>
            <p:nvSpPr>
              <p:cNvPr id="19" name="TextBox 18">
                <a:extLst>
                  <a:ext uri="{FF2B5EF4-FFF2-40B4-BE49-F238E27FC236}">
                    <a16:creationId xmlns:a16="http://schemas.microsoft.com/office/drawing/2014/main" id="{55E4ACFE-0778-4521-9694-468D704921E5}"/>
                  </a:ext>
                </a:extLst>
              </p:cNvPr>
              <p:cNvSpPr txBox="1"/>
              <p:nvPr/>
            </p:nvSpPr>
            <p:spPr>
              <a:xfrm>
                <a:off x="231910" y="3144748"/>
                <a:ext cx="1302934" cy="307777"/>
              </a:xfrm>
              <a:prstGeom prst="rect">
                <a:avLst/>
              </a:prstGeom>
              <a:noFill/>
            </p:spPr>
            <p:txBody>
              <a:bodyPr wrap="square" rtlCol="0">
                <a:spAutoFit/>
              </a:bodyPr>
              <a:lstStyle/>
              <a:p>
                <a:r>
                  <a:rPr lang="en-US" sz="1400" dirty="0">
                    <a:latin typeface="Century Gothic" panose="020B0502020202020204" pitchFamily="34" charset="0"/>
                  </a:rPr>
                  <a:t>Daily</a:t>
                </a:r>
                <a:endParaRPr lang="en-US" dirty="0">
                  <a:latin typeface="Century Gothic" panose="020B0502020202020204" pitchFamily="34" charset="0"/>
                </a:endParaRPr>
              </a:p>
            </p:txBody>
          </p:sp>
        </p:grpSp>
      </p:grpSp>
      <p:sp>
        <p:nvSpPr>
          <p:cNvPr id="11" name="TextBox 10">
            <a:extLst>
              <a:ext uri="{FF2B5EF4-FFF2-40B4-BE49-F238E27FC236}">
                <a16:creationId xmlns:a16="http://schemas.microsoft.com/office/drawing/2014/main" id="{46AD1EE4-E5A4-4678-86CE-A6B905CC756B}"/>
              </a:ext>
            </a:extLst>
          </p:cNvPr>
          <p:cNvSpPr txBox="1"/>
          <p:nvPr/>
        </p:nvSpPr>
        <p:spPr>
          <a:xfrm>
            <a:off x="336159" y="5991810"/>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5.11 Year-to-year (top) and day-to-day (bottom) variability in temperature, as measured by the standard deviation, 1981 - 2010. Data source: ECMWF Interim Reanalysis, for 1981 – 2010 (Dee et al. 2011).</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113336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9C94B3-94BE-44C3-A73F-864F8F4A9A0B}"/>
              </a:ext>
            </a:extLst>
          </p:cNvPr>
          <p:cNvSpPr txBox="1"/>
          <p:nvPr/>
        </p:nvSpPr>
        <p:spPr>
          <a:xfrm>
            <a:off x="336159" y="5991810"/>
            <a:ext cx="8478685" cy="584775"/>
          </a:xfrm>
          <a:prstGeom prst="rect">
            <a:avLst/>
          </a:prstGeom>
          <a:noFill/>
        </p:spPr>
        <p:txBody>
          <a:bodyPr wrap="square" rtlCol="0">
            <a:spAutoFit/>
          </a:bodyPr>
          <a:lstStyle/>
          <a:p>
            <a:r>
              <a:rPr lang="en-US" sz="800" dirty="0">
                <a:latin typeface="Times New Roman"/>
                <a:cs typeface="Times New Roman"/>
              </a:rPr>
              <a:t>Figure 5.12 The coefficient of variation of annual rainfall, 1981 – 2010. Data source: ECMWF Interim Reanalysis, for 1981 – 2010 (Dee et al. 2011).</a:t>
            </a:r>
          </a:p>
          <a:p>
            <a:endParaRPr lang="en-US" sz="800" dirty="0">
              <a:latin typeface="Times New Roman"/>
              <a:cs typeface="Times New Roman"/>
            </a:endParaRPr>
          </a:p>
          <a:p>
            <a:pPr lvl="0">
              <a:defRPr/>
            </a:pPr>
            <a:r>
              <a:rPr lang="en-US" sz="800" dirty="0">
                <a:latin typeface="Times New Roman"/>
                <a:cs typeface="Times New Roman"/>
              </a:rPr>
              <a:t>Simon Mason, </a:t>
            </a:r>
            <a:r>
              <a:rPr lang="en-US" sz="800" dirty="0" err="1">
                <a:latin typeface="Times New Roman"/>
                <a:cs typeface="Times New Roman"/>
              </a:rPr>
              <a:t>Ángel</a:t>
            </a:r>
            <a:r>
              <a:rPr lang="en-US" sz="800" dirty="0">
                <a:latin typeface="Times New Roman"/>
                <a:cs typeface="Times New Roman"/>
              </a:rPr>
              <a:t> G. Muñoz, Bradfield Lyon, Madeleine C Thomson. Chapter 5: Climate Variability and Trends: Drivers (2019) In “Climate Information for Public Health Action”, Eds. Thomson, M.C. &amp; Mason, S.J. Routledge, London, UK</a:t>
            </a:r>
          </a:p>
        </p:txBody>
      </p:sp>
      <p:pic>
        <p:nvPicPr>
          <p:cNvPr id="5" name="Picture 4" descr="AnRainCoefVar_CLR_00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3788623"/>
          </a:xfrm>
          <a:prstGeom prst="rect">
            <a:avLst/>
          </a:prstGeom>
        </p:spPr>
      </p:pic>
    </p:spTree>
    <p:extLst>
      <p:ext uri="{BB962C8B-B14F-4D97-AF65-F5344CB8AC3E}">
        <p14:creationId xmlns:p14="http://schemas.microsoft.com/office/powerpoint/2010/main" val="5641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SO_comb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85800"/>
            <a:ext cx="5477256" cy="4907280"/>
          </a:xfrm>
          <a:prstGeom prst="rect">
            <a:avLst/>
          </a:prstGeom>
        </p:spPr>
      </p:pic>
      <p:sp>
        <p:nvSpPr>
          <p:cNvPr id="6" name="TextBox 5">
            <a:extLst>
              <a:ext uri="{FF2B5EF4-FFF2-40B4-BE49-F238E27FC236}">
                <a16:creationId xmlns:a16="http://schemas.microsoft.com/office/drawing/2014/main" id="{61423D56-8DDE-479E-BE2C-B3EF4AF981B5}"/>
              </a:ext>
            </a:extLst>
          </p:cNvPr>
          <p:cNvSpPr txBox="1"/>
          <p:nvPr/>
        </p:nvSpPr>
        <p:spPr>
          <a:xfrm>
            <a:off x="336159" y="5991810"/>
            <a:ext cx="8478685" cy="830997"/>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5.13 Sea-surface temperatures during (top) a strong El Niño event (Dec 1997 –  Feb 1998), and (bottom) a strong La Niña event (Dec 1998 – Feb 1999). </a:t>
            </a:r>
            <a:r>
              <a:rPr lang="en-US" sz="800" i="1" dirty="0">
                <a:latin typeface="Times New Roman" panose="02020603050405020304" pitchFamily="18" charset="0"/>
                <a:cs typeface="Times New Roman" panose="02020603050405020304" pitchFamily="18" charset="0"/>
              </a:rPr>
              <a:t>Data source</a:t>
            </a:r>
            <a:r>
              <a:rPr lang="en-US" sz="800" dirty="0">
                <a:latin typeface="Times New Roman" panose="02020603050405020304" pitchFamily="18" charset="0"/>
                <a:cs typeface="Times New Roman" panose="02020603050405020304" pitchFamily="18" charset="0"/>
              </a:rPr>
              <a:t>: OISST2(Reynolds et al. 2007).</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a:p>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182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cDJFAverage_CLR005.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3593"/>
            <a:ext cx="9144000" cy="3790813"/>
          </a:xfrm>
          <a:prstGeom prst="rect">
            <a:avLst/>
          </a:prstGeom>
        </p:spPr>
      </p:pic>
      <p:sp>
        <p:nvSpPr>
          <p:cNvPr id="6" name="TextBox 5">
            <a:extLst>
              <a:ext uri="{FF2B5EF4-FFF2-40B4-BE49-F238E27FC236}">
                <a16:creationId xmlns:a16="http://schemas.microsoft.com/office/drawing/2014/main" id="{4EC85D1E-FCD1-4061-935B-775E985EAB96}"/>
              </a:ext>
            </a:extLst>
          </p:cNvPr>
          <p:cNvSpPr txBox="1"/>
          <p:nvPr/>
        </p:nvSpPr>
        <p:spPr>
          <a:xfrm>
            <a:off x="336159" y="5991810"/>
            <a:ext cx="8478685" cy="707886"/>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5.14 Average December – February sea-surface temperatures, 1982 – 2017. The black diamonds indicate the locations of Darwin and Tahiti, which are used in the calculation of the Southern Oscillation Index. Data source: OISST2(Reynolds et al. 2007). </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Bradfield Lyon, Madeleine C Thomson. Chapter 5: Climate Variability and Trends: Drivers (2019) In “Climate Information for Public Health Action”, Eds. Thomson, M.C. &amp; Mason, S.J. Routledge, London, UK</a:t>
            </a:r>
          </a:p>
        </p:txBody>
      </p:sp>
    </p:spTree>
    <p:extLst>
      <p:ext uri="{BB962C8B-B14F-4D97-AF65-F5344CB8AC3E}">
        <p14:creationId xmlns:p14="http://schemas.microsoft.com/office/powerpoint/2010/main" val="1532944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6.png"/>
          <p:cNvPicPr>
            <a:picLocks noChangeAspect="1"/>
          </p:cNvPicPr>
          <p:nvPr/>
        </p:nvPicPr>
        <p:blipFill rotWithShape="1">
          <a:blip r:embed="rId3">
            <a:extLst>
              <a:ext uri="{28A0092B-C50C-407E-A947-70E740481C1C}">
                <a14:useLocalDpi xmlns:a14="http://schemas.microsoft.com/office/drawing/2010/main" val="0"/>
              </a:ext>
            </a:extLst>
          </a:blip>
          <a:srcRect b="51449"/>
          <a:stretch/>
        </p:blipFill>
        <p:spPr>
          <a:xfrm>
            <a:off x="943076" y="1040568"/>
            <a:ext cx="7227525" cy="4542441"/>
          </a:xfrm>
          <a:prstGeom prst="rect">
            <a:avLst/>
          </a:prstGeom>
        </p:spPr>
      </p:pic>
      <p:sp>
        <p:nvSpPr>
          <p:cNvPr id="5" name="TextBox 4">
            <a:extLst>
              <a:ext uri="{FF2B5EF4-FFF2-40B4-BE49-F238E27FC236}">
                <a16:creationId xmlns:a16="http://schemas.microsoft.com/office/drawing/2014/main" id="{66C73ED3-D649-4C7A-9FEE-227B5041FD1C}"/>
              </a:ext>
            </a:extLst>
          </p:cNvPr>
          <p:cNvSpPr txBox="1"/>
          <p:nvPr/>
        </p:nvSpPr>
        <p:spPr>
          <a:xfrm>
            <a:off x="336159" y="6023894"/>
            <a:ext cx="8478685" cy="707886"/>
          </a:xfrm>
          <a:prstGeom prst="rect">
            <a:avLst/>
          </a:prstGeom>
          <a:noFill/>
        </p:spPr>
        <p:txBody>
          <a:bodyPr wrap="square" rtlCol="0">
            <a:spAutoFit/>
          </a:bodyPr>
          <a:lstStyle/>
          <a:p>
            <a:r>
              <a:rPr lang="en-US" sz="800" dirty="0">
                <a:latin typeface="Times New Roman"/>
                <a:cs typeface="Times New Roman"/>
              </a:rPr>
              <a:t>Figure 2.2 Relationships between climate, agriculture, economy, nutrition and health in lower and middle-income countries (LMICs).</a:t>
            </a:r>
          </a:p>
          <a:p>
            <a:pPr>
              <a:defRPr/>
            </a:pPr>
            <a:endParaRPr lang="en-US" sz="800" dirty="0">
              <a:latin typeface="Times New Roman"/>
              <a:cs typeface="Times New Roman"/>
            </a:endParaRPr>
          </a:p>
          <a:p>
            <a:pPr>
              <a:defRPr/>
            </a:pPr>
            <a:r>
              <a:rPr lang="en-US" sz="800" dirty="0">
                <a:latin typeface="Times New Roman"/>
                <a:cs typeface="Times New Roman"/>
              </a:rPr>
              <a:t>Madeleine Thomson (2019). Chapter 2: Climate Impacts on Disasters, Infectious Diseases and Nutrition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a:p>
            <a:endParaRPr lang="en-US" sz="800" dirty="0">
              <a:latin typeface="Times New Roman"/>
              <a:cs typeface="Times New Roman"/>
            </a:endParaRPr>
          </a:p>
        </p:txBody>
      </p:sp>
    </p:spTree>
    <p:extLst>
      <p:ext uri="{BB962C8B-B14F-4D97-AF65-F5344CB8AC3E}">
        <p14:creationId xmlns:p14="http://schemas.microsoft.com/office/powerpoint/2010/main" val="2229445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4768BF-99E0-4FA2-8DFE-166AE7B7F428}"/>
              </a:ext>
            </a:extLst>
          </p:cNvPr>
          <p:cNvPicPr>
            <a:picLocks noChangeAspect="1"/>
          </p:cNvPicPr>
          <p:nvPr/>
        </p:nvPicPr>
        <p:blipFill>
          <a:blip r:embed="rId3"/>
          <a:stretch>
            <a:fillRect/>
          </a:stretch>
        </p:blipFill>
        <p:spPr>
          <a:xfrm>
            <a:off x="1006001" y="2264661"/>
            <a:ext cx="7131998" cy="2520280"/>
          </a:xfrm>
          <a:prstGeom prst="rect">
            <a:avLst/>
          </a:prstGeom>
        </p:spPr>
      </p:pic>
      <p:sp>
        <p:nvSpPr>
          <p:cNvPr id="4" name="TextBox 3">
            <a:extLst>
              <a:ext uri="{FF2B5EF4-FFF2-40B4-BE49-F238E27FC236}">
                <a16:creationId xmlns:a16="http://schemas.microsoft.com/office/drawing/2014/main" id="{AA5578D3-DDD3-46CC-A398-7D79483191A3}"/>
              </a:ext>
            </a:extLst>
          </p:cNvPr>
          <p:cNvSpPr txBox="1"/>
          <p:nvPr/>
        </p:nvSpPr>
        <p:spPr>
          <a:xfrm>
            <a:off x="451757" y="5867400"/>
            <a:ext cx="8345992" cy="584775"/>
          </a:xfrm>
          <a:prstGeom prst="rect">
            <a:avLst/>
          </a:prstGeom>
          <a:noFill/>
        </p:spPr>
        <p:txBody>
          <a:bodyPr wrap="square" rtlCol="0">
            <a:spAutoFit/>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6.1 Number of functioning Meteorological stations by year in Rwanda that provide data in a) ENACTS and b) GPCC rainfall products</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solidFill>
                  <a:prstClr val="black"/>
                </a:solidFill>
                <a:latin typeface="Times New Roman" panose="02020603050405020304" pitchFamily="18" charset="0"/>
                <a:cs typeface="Times New Roman" panose="02020603050405020304" pitchFamily="18" charset="0"/>
              </a:rPr>
              <a:t>Simon Mason Pietro </a:t>
            </a:r>
            <a:r>
              <a:rPr lang="en-US" sz="800" dirty="0" err="1">
                <a:solidFill>
                  <a:prstClr val="black"/>
                </a:solidFill>
                <a:latin typeface="Times New Roman" panose="02020603050405020304" pitchFamily="18" charset="0"/>
                <a:cs typeface="Times New Roman" panose="02020603050405020304" pitchFamily="18" charset="0"/>
              </a:rPr>
              <a:t>Ceccato</a:t>
            </a:r>
            <a:r>
              <a:rPr lang="en-US" sz="800" dirty="0">
                <a:solidFill>
                  <a:prstClr val="black"/>
                </a:solidFill>
                <a:latin typeface="Times New Roman" panose="02020603050405020304" pitchFamily="18" charset="0"/>
                <a:cs typeface="Times New Roman" panose="02020603050405020304" pitchFamily="18" charset="0"/>
              </a:rPr>
              <a:t>, and Chris D. Hewitt. Chapter 6: Climate data: the past and present (2019) In “Climate Information for Public Health Action”, Eds. Thomson, M.C. &amp; Mason, S.J. Routledge, London, UK</a:t>
            </a:r>
          </a:p>
        </p:txBody>
      </p:sp>
    </p:spTree>
    <p:extLst>
      <p:ext uri="{BB962C8B-B14F-4D97-AF65-F5344CB8AC3E}">
        <p14:creationId xmlns:p14="http://schemas.microsoft.com/office/powerpoint/2010/main" val="3271011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ill_weath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684" y="609600"/>
            <a:ext cx="4722231" cy="4953000"/>
          </a:xfrm>
          <a:prstGeom prst="rect">
            <a:avLst/>
          </a:prstGeom>
        </p:spPr>
      </p:pic>
      <p:sp>
        <p:nvSpPr>
          <p:cNvPr id="7" name="TextBox 6">
            <a:extLst>
              <a:ext uri="{FF2B5EF4-FFF2-40B4-BE49-F238E27FC236}">
                <a16:creationId xmlns:a16="http://schemas.microsoft.com/office/drawing/2014/main" id="{F860B57D-9FDB-473E-BB70-B0A35CA44B4E}"/>
              </a:ext>
            </a:extLst>
          </p:cNvPr>
          <p:cNvSpPr txBox="1"/>
          <p:nvPr/>
        </p:nvSpPr>
        <p:spPr>
          <a:xfrm>
            <a:off x="451757" y="5767192"/>
            <a:ext cx="8345992" cy="954107"/>
          </a:xfrm>
          <a:prstGeom prst="rect">
            <a:avLst/>
          </a:prstGeom>
          <a:noFill/>
        </p:spPr>
        <p:txBody>
          <a:bodyPr wrap="square" rtlCol="0">
            <a:spAutoFit/>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7.1 How well can we forecast severe heat or cold? Ability to discriminate (see Box 7.2 ) cold (top) and hot (bottom) spells from all other days. The spells are defined as temperatures beyond the 5th and 95th percentiles, respectively, on at least two consecutive days. The forecasts are derived from ECMWF’s ensemble prediction system (see §  7.3.2.4 ), and are verified against the ECMWF analysis (which means that the quality of the forecasts are over-estimated). The score is classified 42 as ‘excellent’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95%), ‘good’ (90 – 95%), ‘moderate’ (67 – 90%), or ‘weak’ (</a:t>
            </a:r>
            <a:r>
              <a:rPr lang="en-US" sz="800" dirty="0">
                <a:solidFill>
                  <a:prstClr val="black"/>
                </a:solidFill>
                <a:latin typeface="Segoe UI Symbol" panose="020B0502040204020203" pitchFamily="34"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67%), and guessing would score 50%. Some areas show no score because of insufficient numbers of spells. (Data source: adapted from Coughlan-Perez et al.)</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solidFill>
                  <a:prstClr val="black"/>
                </a:solidFill>
                <a:latin typeface="Times New Roman" panose="02020603050405020304" pitchFamily="18" charset="0"/>
                <a:cs typeface="Times New Roman" panose="02020603050405020304" pitchFamily="18" charset="0"/>
              </a:rPr>
              <a:t>Simon Mason Madeleine C. Thomson. Chapter 7: Weather Forecasts – Up to One Week in Advance (2019) In “Climate Information for Public Health Action”, Eds. Thomson, M.C. &amp; Mason, S.J. Routledge, London, UK</a:t>
            </a:r>
          </a:p>
        </p:txBody>
      </p:sp>
    </p:spTree>
    <p:extLst>
      <p:ext uri="{BB962C8B-B14F-4D97-AF65-F5344CB8AC3E}">
        <p14:creationId xmlns:p14="http://schemas.microsoft.com/office/powerpoint/2010/main" val="2930934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generated with very high confidence">
            <a:extLst>
              <a:ext uri="{FF2B5EF4-FFF2-40B4-BE49-F238E27FC236}">
                <a16:creationId xmlns:a16="http://schemas.microsoft.com/office/drawing/2014/main" id="{D0C2D02F-0713-483A-A6A8-AB0FB9766E7E}"/>
              </a:ext>
            </a:extLst>
          </p:cNvPr>
          <p:cNvPicPr>
            <a:picLocks noChangeAspect="1"/>
          </p:cNvPicPr>
          <p:nvPr/>
        </p:nvPicPr>
        <p:blipFill>
          <a:blip r:embed="rId3"/>
          <a:stretch>
            <a:fillRect/>
          </a:stretch>
        </p:blipFill>
        <p:spPr>
          <a:xfrm>
            <a:off x="2295793" y="420613"/>
            <a:ext cx="4552415" cy="4989587"/>
          </a:xfrm>
          <a:prstGeom prst="rect">
            <a:avLst/>
          </a:prstGeom>
        </p:spPr>
      </p:pic>
      <p:sp>
        <p:nvSpPr>
          <p:cNvPr id="5" name="TextBox 4">
            <a:extLst>
              <a:ext uri="{FF2B5EF4-FFF2-40B4-BE49-F238E27FC236}">
                <a16:creationId xmlns:a16="http://schemas.microsoft.com/office/drawing/2014/main" id="{7DFCF04B-365E-46EA-BFA5-B7566A5D426D}"/>
              </a:ext>
            </a:extLst>
          </p:cNvPr>
          <p:cNvSpPr txBox="1"/>
          <p:nvPr/>
        </p:nvSpPr>
        <p:spPr>
          <a:xfrm>
            <a:off x="451757" y="5767192"/>
            <a:ext cx="8345992" cy="954107"/>
          </a:xfrm>
          <a:prstGeom prst="rect">
            <a:avLst/>
          </a:prstGeom>
          <a:noFill/>
        </p:spPr>
        <p:txBody>
          <a:bodyPr wrap="square" rtlCol="0">
            <a:spAutoFit/>
          </a:bodyPr>
          <a:lstStyle/>
          <a:p>
            <a:pPr marL="0" lvl="1"/>
            <a:r>
              <a:rPr lang="en-US" sz="800" dirty="0">
                <a:solidFill>
                  <a:prstClr val="black"/>
                </a:solidFill>
                <a:latin typeface="Times New Roman" panose="02020603050405020304" pitchFamily="18" charset="0"/>
                <a:cs typeface="Times New Roman" panose="02020603050405020304" pitchFamily="18" charset="0"/>
              </a:rPr>
              <a:t>Figure 8.1 A measure of value of IRI’s seasonal (three-month) average temperature (top) and accumulated rainfall (bottom) forecasts for 1997 – 2017. The value is estimated by calculating the percentage return on investments on IRI’s shortest lead-time probabilistic forecasts if paid out with fair odds. For temperature, the value is calculated using forecasts year-round, and the score is classified as ‘excellent’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30%), ‘good’ (20 – 30%), ‘moderate’ (10 – 20%), ‘weak’ (1 – 10%),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For rainfall, only the value for the highest-scoring season is shown, and the score is classified as ‘moderate’ (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&gt; </a:t>
            </a:r>
            <a:r>
              <a:rPr lang="en-US" sz="800" dirty="0">
                <a:solidFill>
                  <a:prstClr val="black"/>
                </a:solidFill>
                <a:latin typeface="Times New Roman" panose="02020603050405020304" pitchFamily="18" charset="0"/>
                <a:cs typeface="Times New Roman" panose="02020603050405020304" pitchFamily="18" charset="0"/>
              </a:rPr>
              <a:t>10%), ‘fair’ (5 – 10%), ‘weak’ (2.5 – 5%), ‘marginal’ (1 – 2.5%), or ‘poor’ (</a:t>
            </a:r>
            <a:r>
              <a:rPr lang="en-US" sz="800"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&lt;</a:t>
            </a:r>
            <a:r>
              <a:rPr lang="en-US" sz="800" dirty="0">
                <a:solidFill>
                  <a:prstClr val="black"/>
                </a:solidFill>
                <a:latin typeface="Times New Roman" panose="02020603050405020304" pitchFamily="18" charset="0"/>
                <a:cs typeface="Times New Roman" panose="02020603050405020304" pitchFamily="18" charset="0"/>
              </a:rPr>
              <a:t> 1%). Climatological forecasts would score 0%.</a:t>
            </a:r>
          </a:p>
          <a:p>
            <a:pPr marL="0" lvl="1"/>
            <a:endParaRPr lang="en-US" sz="800" dirty="0">
              <a:solidFill>
                <a:prstClr val="black"/>
              </a:solidFill>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Simon Mason, Chapter 8: Climate Forecasts for Early Warning – Up to Six Months in Advance (2019) In “Climate Information for Public Health Action”, Eds. Thomson, M.C. &amp; Mason, S.J. Routledge, London, UK</a:t>
            </a:r>
          </a:p>
        </p:txBody>
      </p:sp>
    </p:spTree>
    <p:extLst>
      <p:ext uri="{BB962C8B-B14F-4D97-AF65-F5344CB8AC3E}">
        <p14:creationId xmlns:p14="http://schemas.microsoft.com/office/powerpoint/2010/main" val="43559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31" y="0"/>
            <a:ext cx="8877748" cy="6858000"/>
          </a:xfrm>
          <a:prstGeom prst="rect">
            <a:avLst/>
          </a:prstGeom>
        </p:spPr>
      </p:pic>
      <p:sp>
        <p:nvSpPr>
          <p:cNvPr id="6" name="TextBox 5">
            <a:extLst>
              <a:ext uri="{FF2B5EF4-FFF2-40B4-BE49-F238E27FC236}">
                <a16:creationId xmlns:a16="http://schemas.microsoft.com/office/drawing/2014/main" id="{DF0459A7-0489-46B9-969C-0B5832321DE1}"/>
              </a:ext>
            </a:extLst>
          </p:cNvPr>
          <p:cNvSpPr txBox="1"/>
          <p:nvPr/>
        </p:nvSpPr>
        <p:spPr>
          <a:xfrm>
            <a:off x="336159" y="5818925"/>
            <a:ext cx="8478685" cy="830997"/>
          </a:xfrm>
          <a:prstGeom prst="rect">
            <a:avLst/>
          </a:prstGeom>
          <a:noFill/>
        </p:spPr>
        <p:txBody>
          <a:bodyPr wrap="square" rtlCol="0">
            <a:spAutoFit/>
          </a:bodyPr>
          <a:lstStyle/>
          <a:p>
            <a:r>
              <a:rPr lang="en-US" sz="800" dirty="0">
                <a:latin typeface="Times New Roman"/>
                <a:cs typeface="Times New Roman"/>
              </a:rPr>
              <a:t>Figure 9.1 Impact pathways of rising CO</a:t>
            </a:r>
            <a:r>
              <a:rPr lang="en-US" sz="800" baseline="-25000" dirty="0">
                <a:latin typeface="Times New Roman"/>
                <a:cs typeface="Times New Roman"/>
              </a:rPr>
              <a:t>2</a:t>
            </a:r>
            <a:r>
              <a:rPr lang="en-US" sz="800" dirty="0">
                <a:latin typeface="Times New Roman"/>
                <a:cs typeface="Times New Roman"/>
              </a:rPr>
              <a:t> on social, ecological and health outcomes. Pathways include plant fertilization, ocean acidification and a warming atmosphere. The latter has a direct and indirect (via oceanic warming) impact on our climate. Both atmospheric and ocean warming impact on sea levels through thermal expansion of the seas, destabilization of coastal land ice, and melting of land ice and snow.</a:t>
            </a:r>
          </a:p>
          <a:p>
            <a:endParaRPr lang="en-US" sz="800" dirty="0">
              <a:latin typeface="Times New Roman"/>
              <a:cs typeface="Times New Roman"/>
            </a:endParaRPr>
          </a:p>
          <a:p>
            <a:r>
              <a:rPr lang="en-US" sz="800" dirty="0">
                <a:latin typeface="Times New Roman"/>
                <a:cs typeface="Times New Roman"/>
              </a:rPr>
              <a:t>Hannah Nissan, Madeleine C. Thomson, Simon J. Mason, </a:t>
            </a:r>
            <a:r>
              <a:rPr lang="en-US" sz="800" dirty="0" err="1">
                <a:latin typeface="Times New Roman"/>
                <a:cs typeface="Times New Roman"/>
              </a:rPr>
              <a:t>Ángel</a:t>
            </a:r>
            <a:r>
              <a:rPr lang="en-US" sz="800" dirty="0">
                <a:latin typeface="Times New Roman"/>
                <a:cs typeface="Times New Roman"/>
              </a:rPr>
              <a:t> G. Muñoz. Chapter 9: Climate information for adaptation: from years to decades (2019) In “Climate Information for Public Health Action”, Eds. Thomson, M.C. &amp; Mason, S.J. Routledge, London, UK</a:t>
            </a:r>
          </a:p>
        </p:txBody>
      </p:sp>
    </p:spTree>
    <p:extLst>
      <p:ext uri="{BB962C8B-B14F-4D97-AF65-F5344CB8AC3E}">
        <p14:creationId xmlns:p14="http://schemas.microsoft.com/office/powerpoint/2010/main" val="2482784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82710-D776-407E-9EE2-A974F9C0B2DA}"/>
              </a:ext>
            </a:extLst>
          </p:cNvPr>
          <p:cNvPicPr>
            <a:picLocks noChangeAspect="1"/>
          </p:cNvPicPr>
          <p:nvPr/>
        </p:nvPicPr>
        <p:blipFill>
          <a:blip r:embed="rId3"/>
          <a:stretch>
            <a:fillRect/>
          </a:stretch>
        </p:blipFill>
        <p:spPr>
          <a:xfrm>
            <a:off x="646063" y="247965"/>
            <a:ext cx="7851874" cy="5429092"/>
          </a:xfrm>
          <a:prstGeom prst="rect">
            <a:avLst/>
          </a:prstGeom>
        </p:spPr>
      </p:pic>
      <p:sp>
        <p:nvSpPr>
          <p:cNvPr id="4" name="TextBox 3">
            <a:extLst>
              <a:ext uri="{FF2B5EF4-FFF2-40B4-BE49-F238E27FC236}">
                <a16:creationId xmlns:a16="http://schemas.microsoft.com/office/drawing/2014/main" id="{DAE16F74-C41F-42F5-A150-9C357420648D}"/>
              </a:ext>
            </a:extLst>
          </p:cNvPr>
          <p:cNvSpPr txBox="1"/>
          <p:nvPr/>
        </p:nvSpPr>
        <p:spPr>
          <a:xfrm>
            <a:off x="336159" y="5787665"/>
            <a:ext cx="8478685" cy="830997"/>
          </a:xfrm>
          <a:prstGeom prst="rect">
            <a:avLst/>
          </a:prstGeom>
          <a:noFill/>
        </p:spPr>
        <p:txBody>
          <a:bodyPr wrap="square" rtlCol="0">
            <a:spAutoFit/>
          </a:bodyPr>
          <a:lstStyle/>
          <a:p>
            <a:r>
              <a:rPr lang="en-US" sz="800" dirty="0">
                <a:latin typeface="Times New Roman"/>
                <a:cs typeface="Times New Roman"/>
              </a:rPr>
              <a:t>Figure 9.2 Increase in the average minimum and maximum temperatures of each calendar month, from 1960 to 2016, at </a:t>
            </a:r>
            <a:r>
              <a:rPr lang="en-US" sz="800" dirty="0" err="1">
                <a:latin typeface="Times New Roman"/>
                <a:cs typeface="Times New Roman"/>
              </a:rPr>
              <a:t>Rekomitjie</a:t>
            </a:r>
            <a:r>
              <a:rPr lang="en-US" sz="800" dirty="0">
                <a:latin typeface="Times New Roman"/>
                <a:cs typeface="Times New Roman"/>
              </a:rPr>
              <a:t> Research Station in Zimbabwe. Data from linear regression where the dependent variable was either the mean maximum or mean minimum, in the pertinent month of each year, and the independent variable was the year since 1960. The increases in the minima are significant (P &lt; 0.05) for all months except April. For the maxima the increases are significant only for August, September and November.</a:t>
            </a:r>
          </a:p>
          <a:p>
            <a:endParaRPr lang="en-US" sz="800" dirty="0">
              <a:latin typeface="Times New Roman"/>
              <a:cs typeface="Times New Roman"/>
            </a:endParaRPr>
          </a:p>
          <a:p>
            <a:r>
              <a:rPr lang="en-US" sz="800" dirty="0">
                <a:latin typeface="Times New Roman"/>
                <a:cs typeface="Times New Roman"/>
              </a:rPr>
              <a:t>Hannah Nissan, Madeleine C. Thomson, Simon J. Mason, </a:t>
            </a:r>
            <a:r>
              <a:rPr lang="en-US" sz="800" dirty="0" err="1">
                <a:latin typeface="Times New Roman"/>
                <a:cs typeface="Times New Roman"/>
              </a:rPr>
              <a:t>Ángel</a:t>
            </a:r>
            <a:r>
              <a:rPr lang="en-US" sz="800" dirty="0">
                <a:latin typeface="Times New Roman"/>
                <a:cs typeface="Times New Roman"/>
              </a:rPr>
              <a:t> G. Muñoz. Chapter 9: Climate information for adaptation: from years to decades (2019) In “Climate Information for Public Health Action”, Eds. Thomson, M.C. &amp; Mason, S.J. Routledge, London, UK</a:t>
            </a:r>
          </a:p>
        </p:txBody>
      </p:sp>
    </p:spTree>
    <p:extLst>
      <p:ext uri="{BB962C8B-B14F-4D97-AF65-F5344CB8AC3E}">
        <p14:creationId xmlns:p14="http://schemas.microsoft.com/office/powerpoint/2010/main" val="2532146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EF121-7EA5-43ED-89D9-1ECA54AFF93C}"/>
              </a:ext>
            </a:extLst>
          </p:cNvPr>
          <p:cNvPicPr>
            <a:picLocks noChangeAspect="1"/>
          </p:cNvPicPr>
          <p:nvPr/>
        </p:nvPicPr>
        <p:blipFill>
          <a:blip r:embed="rId3"/>
          <a:stretch>
            <a:fillRect/>
          </a:stretch>
        </p:blipFill>
        <p:spPr>
          <a:xfrm>
            <a:off x="293393" y="1032611"/>
            <a:ext cx="8557215" cy="4485217"/>
          </a:xfrm>
          <a:prstGeom prst="rect">
            <a:avLst/>
          </a:prstGeom>
        </p:spPr>
      </p:pic>
      <p:sp>
        <p:nvSpPr>
          <p:cNvPr id="5" name="TextBox 4">
            <a:extLst>
              <a:ext uri="{FF2B5EF4-FFF2-40B4-BE49-F238E27FC236}">
                <a16:creationId xmlns:a16="http://schemas.microsoft.com/office/drawing/2014/main" id="{1BD6ED21-5063-480C-AFD9-069DF575F15D}"/>
              </a:ext>
            </a:extLst>
          </p:cNvPr>
          <p:cNvSpPr txBox="1"/>
          <p:nvPr/>
        </p:nvSpPr>
        <p:spPr>
          <a:xfrm>
            <a:off x="451757" y="5867400"/>
            <a:ext cx="8345992" cy="954107"/>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9.3 Sea-surface temperature anomalies and March–May (MAM) rainfall anomalies in Eastern Africa. Time series of the leading sea-surface temperature mode (anomalies in °C, see left scale) and the detrended East African rainfall anomaly (mm/month, right scale) for MAM. A nine-year moving average has been applied to both series (1905–2008). Adapted from Lyon (2014) and extended in time.</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Hannah Nissan, Madeleine C. Thomson, Simon J. Mason, </a:t>
            </a:r>
            <a:r>
              <a:rPr lang="en-US" sz="800" dirty="0" err="1">
                <a:latin typeface="Times New Roman" panose="02020603050405020304" pitchFamily="18" charset="0"/>
                <a:cs typeface="Times New Roman" panose="02020603050405020304" pitchFamily="18" charset="0"/>
              </a:rPr>
              <a:t>Ángel</a:t>
            </a:r>
            <a:r>
              <a:rPr lang="en-US" sz="800" dirty="0">
                <a:latin typeface="Times New Roman" panose="02020603050405020304" pitchFamily="18" charset="0"/>
                <a:cs typeface="Times New Roman" panose="02020603050405020304" pitchFamily="18" charset="0"/>
              </a:rPr>
              <a:t> G. Muñoz. Chapter 9: Climate information for adaptation: from years to decades (2019) In “Climate Information for Public Health Action”, Eds. Thomson, M.C. &amp; Mason, S.J. Routledge, London, UK</a:t>
            </a:r>
          </a:p>
          <a:p>
            <a:pPr marL="0" lvl="1"/>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237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23" y="718973"/>
            <a:ext cx="7470209" cy="5770685"/>
          </a:xfrm>
          <a:prstGeom prst="rect">
            <a:avLst/>
          </a:prstGeom>
        </p:spPr>
      </p:pic>
      <p:sp>
        <p:nvSpPr>
          <p:cNvPr id="5" name="TextBox 4">
            <a:extLst>
              <a:ext uri="{FF2B5EF4-FFF2-40B4-BE49-F238E27FC236}">
                <a16:creationId xmlns:a16="http://schemas.microsoft.com/office/drawing/2014/main" id="{E0276335-1F45-4664-A9DC-D15599E5144D}"/>
              </a:ext>
            </a:extLst>
          </p:cNvPr>
          <p:cNvSpPr txBox="1"/>
          <p:nvPr/>
        </p:nvSpPr>
        <p:spPr>
          <a:xfrm>
            <a:off x="451757"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10.1 Connecting information and people. Image adapted with  permission from “the intelligence is in the connections” created by Nova </a:t>
            </a:r>
            <a:r>
              <a:rPr lang="en-US" sz="800" dirty="0" err="1">
                <a:latin typeface="Times New Roman" panose="02020603050405020304" pitchFamily="18" charset="0"/>
                <a:cs typeface="Times New Roman" panose="02020603050405020304" pitchFamily="18" charset="0"/>
              </a:rPr>
              <a:t>Spivack</a:t>
            </a:r>
            <a:r>
              <a:rPr lang="en-US" sz="800" dirty="0">
                <a:latin typeface="Times New Roman" panose="02020603050405020304" pitchFamily="18" charset="0"/>
                <a:cs typeface="Times New Roman" panose="02020603050405020304" pitchFamily="18" charset="0"/>
              </a:rPr>
              <a:t> www.novaspivack.com</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spTree>
    <p:extLst>
      <p:ext uri="{BB962C8B-B14F-4D97-AF65-F5344CB8AC3E}">
        <p14:creationId xmlns:p14="http://schemas.microsoft.com/office/powerpoint/2010/main" val="1807098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276335-1F45-4664-A9DC-D15599E5144D}"/>
              </a:ext>
            </a:extLst>
          </p:cNvPr>
          <p:cNvSpPr txBox="1"/>
          <p:nvPr/>
        </p:nvSpPr>
        <p:spPr>
          <a:xfrm>
            <a:off x="451757"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10.2 Research findings can better inform decision-making if they take into account the different perspectives that influence decision-making</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Thomson Simon Mason, Chapter 10: Climate Information for Public Health Action: challenges and opportunities (2019) In “Climate Information for Public Health Action”, Eds. Thomson, M.C. &amp; Mason, S.J. Routledge, London, UK</a:t>
            </a:r>
          </a:p>
        </p:txBody>
      </p:sp>
      <p:pic>
        <p:nvPicPr>
          <p:cNvPr id="4" name="Picture 3" descr="a11.png">
            <a:extLst>
              <a:ext uri="{FF2B5EF4-FFF2-40B4-BE49-F238E27FC236}">
                <a16:creationId xmlns:a16="http://schemas.microsoft.com/office/drawing/2014/main" id="{C166A7DD-E6DF-46B6-B2D4-352E28D03CF8}"/>
              </a:ext>
            </a:extLst>
          </p:cNvPr>
          <p:cNvPicPr>
            <a:picLocks noChangeAspect="1"/>
          </p:cNvPicPr>
          <p:nvPr/>
        </p:nvPicPr>
        <p:blipFill rotWithShape="1">
          <a:blip r:embed="rId3">
            <a:extLst>
              <a:ext uri="{28A0092B-C50C-407E-A947-70E740481C1C}">
                <a14:useLocalDpi xmlns:a14="http://schemas.microsoft.com/office/drawing/2010/main" val="0"/>
              </a:ext>
            </a:extLst>
          </a:blip>
          <a:srcRect l="26400" t="18888" r="22958" b="22223"/>
          <a:stretch/>
        </p:blipFill>
        <p:spPr>
          <a:xfrm>
            <a:off x="2324100" y="1295400"/>
            <a:ext cx="4495800" cy="4038600"/>
          </a:xfrm>
          <a:prstGeom prst="rect">
            <a:avLst/>
          </a:prstGeom>
        </p:spPr>
      </p:pic>
    </p:spTree>
    <p:extLst>
      <p:ext uri="{BB962C8B-B14F-4D97-AF65-F5344CB8AC3E}">
        <p14:creationId xmlns:p14="http://schemas.microsoft.com/office/powerpoint/2010/main" val="106944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D29EB3-0073-4EFA-96CE-9BE6776C85B9}"/>
              </a:ext>
            </a:extLst>
          </p:cNvPr>
          <p:cNvPicPr>
            <a:picLocks noChangeAspect="1"/>
          </p:cNvPicPr>
          <p:nvPr/>
        </p:nvPicPr>
        <p:blipFill rotWithShape="1">
          <a:blip r:embed="rId3"/>
          <a:srcRect b="16570"/>
          <a:stretch/>
        </p:blipFill>
        <p:spPr>
          <a:xfrm>
            <a:off x="831539" y="609600"/>
            <a:ext cx="7480923" cy="4849767"/>
          </a:xfrm>
          <a:prstGeom prst="rect">
            <a:avLst/>
          </a:prstGeom>
        </p:spPr>
      </p:pic>
      <p:sp>
        <p:nvSpPr>
          <p:cNvPr id="4" name="TextBox 3">
            <a:extLst>
              <a:ext uri="{FF2B5EF4-FFF2-40B4-BE49-F238E27FC236}">
                <a16:creationId xmlns:a16="http://schemas.microsoft.com/office/drawing/2014/main" id="{90AB5B4A-838F-4734-8DE9-1C2B03552580}"/>
              </a:ext>
            </a:extLst>
          </p:cNvPr>
          <p:cNvSpPr txBox="1"/>
          <p:nvPr/>
        </p:nvSpPr>
        <p:spPr>
          <a:xfrm>
            <a:off x="385497" y="5887278"/>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2.3 Rainfall variability in the Sahel at multiple timescales. Rainfall data from UEA/.CRU/.TS3p23</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C. Thomson (2019). Chapter 2: Climate Impacts on Disasters, Infectious Diseases and Nutrition   In “Climate Information for Public Health Action”, Eds. Thomson, M.C. &amp; Mason, S.J. Routledge, London, UK</a:t>
            </a:r>
          </a:p>
        </p:txBody>
      </p:sp>
    </p:spTree>
    <p:extLst>
      <p:ext uri="{BB962C8B-B14F-4D97-AF65-F5344CB8AC3E}">
        <p14:creationId xmlns:p14="http://schemas.microsoft.com/office/powerpoint/2010/main" val="97205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png"/>
          <p:cNvPicPr>
            <a:picLocks noChangeAspect="1"/>
          </p:cNvPicPr>
          <p:nvPr/>
        </p:nvPicPr>
        <p:blipFill rotWithShape="1">
          <a:blip r:embed="rId3">
            <a:extLst>
              <a:ext uri="{28A0092B-C50C-407E-A947-70E740481C1C}">
                <a14:useLocalDpi xmlns:a14="http://schemas.microsoft.com/office/drawing/2010/main" val="0"/>
              </a:ext>
            </a:extLst>
          </a:blip>
          <a:srcRect l="8266" t="14778" r="4078" b="15091"/>
          <a:stretch/>
        </p:blipFill>
        <p:spPr>
          <a:xfrm>
            <a:off x="186755" y="688583"/>
            <a:ext cx="8796174" cy="5436466"/>
          </a:xfrm>
          <a:prstGeom prst="rect">
            <a:avLst/>
          </a:prstGeom>
        </p:spPr>
      </p:pic>
      <p:sp>
        <p:nvSpPr>
          <p:cNvPr id="4" name="TextBox 3">
            <a:extLst>
              <a:ext uri="{FF2B5EF4-FFF2-40B4-BE49-F238E27FC236}">
                <a16:creationId xmlns:a16="http://schemas.microsoft.com/office/drawing/2014/main" id="{50422A9C-AD5C-4D04-9657-B04C0CDB85BF}"/>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3.1 Best forecast skill at multiple timescales with indications of the forecast ranges, timescale and spatial scales over which the forecasts are averaged.</a:t>
            </a:r>
          </a:p>
          <a:p>
            <a:endParaRPr lang="en-US" sz="800" dirty="0">
              <a:latin typeface="Times New Roman"/>
              <a:cs typeface="Times New Roman"/>
            </a:endParaRPr>
          </a:p>
          <a:p>
            <a:pPr>
              <a:defRPr/>
            </a:pPr>
            <a:r>
              <a:rPr lang="en-US" sz="800" dirty="0">
                <a:latin typeface="Times New Roman"/>
                <a:cs typeface="Times New Roman"/>
              </a:rPr>
              <a:t>Madeleine Thomson, Jessica Metcalf, Simon Mason (2019) Chapter 3: Connecting Climate Information with Health Outcomes.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1801896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45" y="0"/>
            <a:ext cx="8877748" cy="6858000"/>
          </a:xfrm>
          <a:prstGeom prst="rect">
            <a:avLst/>
          </a:prstGeom>
        </p:spPr>
      </p:pic>
      <p:sp>
        <p:nvSpPr>
          <p:cNvPr id="4" name="TextBox 3">
            <a:extLst>
              <a:ext uri="{FF2B5EF4-FFF2-40B4-BE49-F238E27FC236}">
                <a16:creationId xmlns:a16="http://schemas.microsoft.com/office/drawing/2014/main" id="{CB9952DB-FA8E-4FB8-B35D-778E74580368}"/>
              </a:ext>
            </a:extLst>
          </p:cNvPr>
          <p:cNvSpPr txBox="1"/>
          <p:nvPr/>
        </p:nvSpPr>
        <p:spPr>
          <a:xfrm>
            <a:off x="336159" y="6023894"/>
            <a:ext cx="8478685" cy="584776"/>
          </a:xfrm>
          <a:prstGeom prst="rect">
            <a:avLst/>
          </a:prstGeom>
          <a:noFill/>
        </p:spPr>
        <p:txBody>
          <a:bodyPr wrap="square" rtlCol="0">
            <a:spAutoFit/>
          </a:bodyPr>
          <a:lstStyle/>
          <a:p>
            <a:r>
              <a:rPr lang="en-US" sz="800" dirty="0">
                <a:latin typeface="Times New Roman"/>
                <a:cs typeface="Times New Roman"/>
              </a:rPr>
              <a:t>Figure 3.2 Understanding lags between climatic events and cases of disease</a:t>
            </a:r>
          </a:p>
          <a:p>
            <a:endParaRPr lang="en-US" sz="800" dirty="0">
              <a:latin typeface="Times New Roman"/>
              <a:cs typeface="Times New Roman"/>
            </a:endParaRPr>
          </a:p>
          <a:p>
            <a:r>
              <a:rPr lang="en-US" sz="800" dirty="0">
                <a:latin typeface="Times New Roman"/>
                <a:cs typeface="Times New Roman"/>
              </a:rPr>
              <a:t>Madeleine Thomson, Jessica Metcalf, Simon Mason (2019) Chapter 3: Connecting Climate Information with Health Outcomes.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3972238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D84F7-A369-4C40-B3CF-0C541AEE55E2}"/>
              </a:ext>
            </a:extLst>
          </p:cNvPr>
          <p:cNvPicPr>
            <a:picLocks noChangeAspect="1"/>
          </p:cNvPicPr>
          <p:nvPr/>
        </p:nvPicPr>
        <p:blipFill>
          <a:blip r:embed="rId3"/>
          <a:stretch>
            <a:fillRect/>
          </a:stretch>
        </p:blipFill>
        <p:spPr>
          <a:xfrm>
            <a:off x="1208896" y="831793"/>
            <a:ext cx="7335807" cy="4900499"/>
          </a:xfrm>
          <a:prstGeom prst="rect">
            <a:avLst/>
          </a:prstGeom>
        </p:spPr>
      </p:pic>
      <p:sp>
        <p:nvSpPr>
          <p:cNvPr id="6" name="TextBox 5">
            <a:extLst>
              <a:ext uri="{FF2B5EF4-FFF2-40B4-BE49-F238E27FC236}">
                <a16:creationId xmlns:a16="http://schemas.microsoft.com/office/drawing/2014/main" id="{04FD5B3E-01E7-42BC-9C57-FCB106B59456}"/>
              </a:ext>
            </a:extLst>
          </p:cNvPr>
          <p:cNvSpPr txBox="1"/>
          <p:nvPr/>
        </p:nvSpPr>
        <p:spPr>
          <a:xfrm>
            <a:off x="387589" y="5867400"/>
            <a:ext cx="8345992" cy="584775"/>
          </a:xfrm>
          <a:prstGeom prst="rect">
            <a:avLst/>
          </a:prstGeom>
          <a:noFill/>
        </p:spPr>
        <p:txBody>
          <a:bodyPr wrap="square" rtlCol="0">
            <a:spAutoFit/>
          </a:bodyPr>
          <a:lstStyle/>
          <a:p>
            <a:pPr marL="0" lvl="1"/>
            <a:r>
              <a:rPr lang="en-US" sz="800" dirty="0">
                <a:latin typeface="Times New Roman" panose="02020603050405020304" pitchFamily="18" charset="0"/>
                <a:cs typeface="Times New Roman" panose="02020603050405020304" pitchFamily="18" charset="0"/>
              </a:rPr>
              <a:t>Figure 3.3 Relationship between annual malaria anomalies and December to January rainfall in Botswana</a:t>
            </a:r>
          </a:p>
          <a:p>
            <a:pPr marL="0" lvl="1"/>
            <a:endParaRPr lang="en-US" sz="800" dirty="0">
              <a:latin typeface="Times New Roman" panose="02020603050405020304" pitchFamily="18" charset="0"/>
              <a:cs typeface="Times New Roman" panose="02020603050405020304" pitchFamily="18" charset="0"/>
            </a:endParaRPr>
          </a:p>
          <a:p>
            <a:pPr marL="0" lvl="1"/>
            <a:r>
              <a:rPr lang="en-US" sz="800" dirty="0">
                <a:latin typeface="Times New Roman" panose="02020603050405020304" pitchFamily="18" charset="0"/>
                <a:cs typeface="Times New Roman" panose="02020603050405020304" pitchFamily="18" charset="0"/>
              </a:rPr>
              <a:t>Madeleine C. Thomson, Jessica Metcalf, Simon Mason (2019) Chapter 3: Connecting Climate Information with Health Outcomes. In “Climate Information for Public Health Action”, Eds. Thomson, M.C. &amp; Mason, S.J. Routledge, London, UK</a:t>
            </a:r>
          </a:p>
        </p:txBody>
      </p:sp>
    </p:spTree>
    <p:extLst>
      <p:ext uri="{BB962C8B-B14F-4D97-AF65-F5344CB8AC3E}">
        <p14:creationId xmlns:p14="http://schemas.microsoft.com/office/powerpoint/2010/main" val="3133330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009" y="0"/>
            <a:ext cx="4767982" cy="6172200"/>
          </a:xfrm>
          <a:prstGeom prst="rect">
            <a:avLst/>
          </a:prstGeom>
        </p:spPr>
      </p:pic>
      <p:sp>
        <p:nvSpPr>
          <p:cNvPr id="4" name="TextBox 3">
            <a:extLst>
              <a:ext uri="{FF2B5EF4-FFF2-40B4-BE49-F238E27FC236}">
                <a16:creationId xmlns:a16="http://schemas.microsoft.com/office/drawing/2014/main" id="{E8EE2D06-ABAA-4C69-9A6C-C78AC840822E}"/>
              </a:ext>
            </a:extLst>
          </p:cNvPr>
          <p:cNvSpPr txBox="1"/>
          <p:nvPr/>
        </p:nvSpPr>
        <p:spPr>
          <a:xfrm>
            <a:off x="336159" y="6023894"/>
            <a:ext cx="8478685" cy="584775"/>
          </a:xfrm>
          <a:prstGeom prst="rect">
            <a:avLst/>
          </a:prstGeom>
          <a:noFill/>
        </p:spPr>
        <p:txBody>
          <a:bodyPr wrap="square" rtlCol="0">
            <a:spAutoFit/>
          </a:bodyPr>
          <a:lstStyle/>
          <a:p>
            <a:r>
              <a:rPr lang="en-US" sz="800" dirty="0">
                <a:latin typeface="Times New Roman"/>
                <a:cs typeface="Times New Roman"/>
              </a:rPr>
              <a:t>Figure 3.4. Schematic of the potential sources of uncertainty when using a weather/climate-sensitive disease model to simulate observed health outcomes</a:t>
            </a:r>
          </a:p>
          <a:p>
            <a:endParaRPr lang="en-US" sz="800" dirty="0">
              <a:latin typeface="Times New Roman"/>
              <a:cs typeface="Times New Roman"/>
            </a:endParaRPr>
          </a:p>
          <a:p>
            <a:pPr>
              <a:defRPr/>
            </a:pPr>
            <a:r>
              <a:rPr lang="en-US" sz="800" dirty="0">
                <a:latin typeface="Times New Roman"/>
                <a:cs typeface="Times New Roman"/>
              </a:rPr>
              <a:t>Madeleine Thomson, Jessica Metcalf, Simon Mason (2019) Chapter 3: Connecting Climate Information with Health Outcomes. In “Climate Information for Public Health Action”, Eds. Thomson, M.C. &amp; Mason, S.J. </a:t>
            </a:r>
            <a:r>
              <a:rPr lang="en-US" sz="800" dirty="0" err="1">
                <a:latin typeface="Times New Roman"/>
                <a:cs typeface="Times New Roman"/>
              </a:rPr>
              <a:t>Routledge</a:t>
            </a:r>
            <a:r>
              <a:rPr lang="en-US" sz="800" dirty="0">
                <a:latin typeface="Times New Roman"/>
                <a:cs typeface="Times New Roman"/>
              </a:rPr>
              <a:t>, London, UK</a:t>
            </a:r>
          </a:p>
        </p:txBody>
      </p:sp>
    </p:spTree>
    <p:extLst>
      <p:ext uri="{BB962C8B-B14F-4D97-AF65-F5344CB8AC3E}">
        <p14:creationId xmlns:p14="http://schemas.microsoft.com/office/powerpoint/2010/main" val="352168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675CA8F3-470F-410A-B04B-798FEEE02341}"/>
              </a:ext>
            </a:extLst>
          </p:cNvPr>
          <p:cNvPicPr>
            <a:picLocks noChangeAspect="1"/>
          </p:cNvPicPr>
          <p:nvPr/>
        </p:nvPicPr>
        <p:blipFill>
          <a:blip r:embed="rId3"/>
          <a:stretch>
            <a:fillRect/>
          </a:stretch>
        </p:blipFill>
        <p:spPr>
          <a:xfrm>
            <a:off x="0" y="1533593"/>
            <a:ext cx="9144000" cy="3790813"/>
          </a:xfrm>
          <a:prstGeom prst="rect">
            <a:avLst/>
          </a:prstGeom>
        </p:spPr>
      </p:pic>
      <p:sp>
        <p:nvSpPr>
          <p:cNvPr id="5" name="TextBox 4">
            <a:extLst>
              <a:ext uri="{FF2B5EF4-FFF2-40B4-BE49-F238E27FC236}">
                <a16:creationId xmlns:a16="http://schemas.microsoft.com/office/drawing/2014/main" id="{7C5651DD-C3A0-46D2-925E-E4E1DBB33047}"/>
              </a:ext>
            </a:extLst>
          </p:cNvPr>
          <p:cNvSpPr txBox="1"/>
          <p:nvPr/>
        </p:nvSpPr>
        <p:spPr>
          <a:xfrm>
            <a:off x="336159" y="6023894"/>
            <a:ext cx="8478685" cy="461665"/>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Figure 4.1 Latitudinal zones.</a:t>
            </a:r>
          </a:p>
          <a:p>
            <a:endParaRPr lang="en-US" sz="800" dirty="0">
              <a:latin typeface="Times New Roman" panose="02020603050405020304" pitchFamily="18" charset="0"/>
              <a:cs typeface="Times New Roman" panose="02020603050405020304" pitchFamily="18" charset="0"/>
            </a:endParaRPr>
          </a:p>
          <a:p>
            <a:pPr lvl="0">
              <a:defRPr/>
            </a:pPr>
            <a:r>
              <a:rPr lang="en-US" sz="800" dirty="0">
                <a:latin typeface="Times New Roman" panose="02020603050405020304" pitchFamily="18" charset="0"/>
                <a:cs typeface="Times New Roman" panose="02020603050405020304" pitchFamily="18" charset="0"/>
              </a:rPr>
              <a:t>Simon Mason, Chapter 4 Climate Basics (2019) In “Climate Information for Public Health Action”, Eds. Thomson, M.C. &amp; Mason, S.J. Routledge, London, UK</a:t>
            </a:r>
          </a:p>
        </p:txBody>
      </p:sp>
    </p:spTree>
    <p:extLst>
      <p:ext uri="{BB962C8B-B14F-4D97-AF65-F5344CB8AC3E}">
        <p14:creationId xmlns:p14="http://schemas.microsoft.com/office/powerpoint/2010/main" val="730272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2452</TotalTime>
  <Words>5045</Words>
  <Application>Microsoft Office PowerPoint</Application>
  <PresentationFormat>On-screen Show (4:3)</PresentationFormat>
  <Paragraphs>270</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Gothic</vt:lpstr>
      <vt:lpstr>Segoe UI 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Ximena Fonseca-Morales</dc:creator>
  <cp:lastModifiedBy>Ximena Fonseca</cp:lastModifiedBy>
  <cp:revision>142</cp:revision>
  <cp:lastPrinted>2018-10-03T03:26:00Z</cp:lastPrinted>
  <dcterms:created xsi:type="dcterms:W3CDTF">2018-09-19T00:06:32Z</dcterms:created>
  <dcterms:modified xsi:type="dcterms:W3CDTF">2018-12-18T03:11:22Z</dcterms:modified>
</cp:coreProperties>
</file>